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8288000" cy="10287000"/>
  <p:notesSz cx="6858000" cy="9144000"/>
  <p:embeddedFontLst>
    <p:embeddedFont>
      <p:font typeface="Anton" pitchFamily="2" charset="0"/>
      <p:regular r:id="rId53"/>
    </p:embeddedFont>
    <p:embeddedFont>
      <p:font typeface="Canva Sans" panose="020B0604020202020204" charset="0"/>
      <p:regular r:id="rId54"/>
    </p:embeddedFont>
    <p:embeddedFont>
      <p:font typeface="Canva Sans Bold" panose="020B0604020202020204" charset="0"/>
      <p:regular r:id="rId55"/>
    </p:embeddedFont>
    <p:embeddedFont>
      <p:font typeface="Poppins" panose="00000500000000000000" pitchFamily="2"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gif"/></Relationships>
</file>

<file path=ppt/slides/_rels/slide2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gif"/></Relationships>
</file>

<file path=ppt/slides/_rels/slide3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020109" y="2605709"/>
            <a:ext cx="5077990" cy="50779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165946">
            <a:off x="8558360" y="507114"/>
            <a:ext cx="9272857" cy="9092355"/>
            <a:chOff x="0" y="0"/>
            <a:chExt cx="812800" cy="796978"/>
          </a:xfrm>
        </p:grpSpPr>
        <p:sp>
          <p:nvSpPr>
            <p:cNvPr id="6" name="Freeform 6"/>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id="7" name="TextBox 7"/>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694109">
            <a:off x="9125957" y="1124174"/>
            <a:ext cx="8014237" cy="7858235"/>
            <a:chOff x="0" y="0"/>
            <a:chExt cx="812800" cy="796978"/>
          </a:xfrm>
        </p:grpSpPr>
        <p:sp>
          <p:nvSpPr>
            <p:cNvPr id="9" name="Freeform 9"/>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id="10" name="TextBox 10"/>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12" name="Picture 12"/>
          <p:cNvPicPr>
            <a:picLocks noChangeAspect="1"/>
          </p:cNvPicPr>
          <p:nvPr/>
        </p:nvPicPr>
        <p:blipFill>
          <a:blip r:embed="rId4"/>
          <a:srcRect/>
          <a:stretch>
            <a:fillRect/>
          </a:stretch>
        </p:blipFill>
        <p:spPr>
          <a:xfrm flipH="1">
            <a:off x="10527156" y="742462"/>
            <a:ext cx="3958208" cy="1899940"/>
          </a:xfrm>
          <a:prstGeom prst="rect">
            <a:avLst/>
          </a:prstGeom>
        </p:spPr>
      </p:pic>
      <p:pic>
        <p:nvPicPr>
          <p:cNvPr id="13" name="Picture 13"/>
          <p:cNvPicPr>
            <a:picLocks noChangeAspect="1"/>
          </p:cNvPicPr>
          <p:nvPr/>
        </p:nvPicPr>
        <p:blipFill>
          <a:blip r:embed="rId4"/>
          <a:srcRect/>
          <a:stretch>
            <a:fillRect/>
          </a:stretch>
        </p:blipFill>
        <p:spPr>
          <a:xfrm flipH="1">
            <a:off x="12812316" y="7644598"/>
            <a:ext cx="3958208" cy="1899940"/>
          </a:xfrm>
          <a:prstGeom prst="rect">
            <a:avLst/>
          </a:prstGeom>
        </p:spPr>
      </p:pic>
      <p:grpSp>
        <p:nvGrpSpPr>
          <p:cNvPr id="14" name="Group 14"/>
          <p:cNvGrpSpPr/>
          <p:nvPr/>
        </p:nvGrpSpPr>
        <p:grpSpPr>
          <a:xfrm>
            <a:off x="-1714820" y="7428027"/>
            <a:ext cx="9629812" cy="1818800"/>
            <a:chOff x="0" y="0"/>
            <a:chExt cx="2109677" cy="398458"/>
          </a:xfrm>
        </p:grpSpPr>
        <p:sp>
          <p:nvSpPr>
            <p:cNvPr id="15" name="Freeform 15"/>
            <p:cNvSpPr/>
            <p:nvPr/>
          </p:nvSpPr>
          <p:spPr>
            <a:xfrm>
              <a:off x="0" y="0"/>
              <a:ext cx="2109677" cy="398459"/>
            </a:xfrm>
            <a:custGeom>
              <a:avLst/>
              <a:gdLst/>
              <a:ahLst/>
              <a:cxnLst/>
              <a:rect l="l" t="t" r="r" b="b"/>
              <a:pathLst>
                <a:path w="2109677" h="398459">
                  <a:moveTo>
                    <a:pt x="0" y="0"/>
                  </a:moveTo>
                  <a:lnTo>
                    <a:pt x="2109677" y="0"/>
                  </a:lnTo>
                  <a:lnTo>
                    <a:pt x="2109677" y="398459"/>
                  </a:lnTo>
                  <a:lnTo>
                    <a:pt x="0" y="398459"/>
                  </a:lnTo>
                  <a:close/>
                </a:path>
              </a:pathLst>
            </a:custGeom>
            <a:gradFill rotWithShape="1">
              <a:gsLst>
                <a:gs pos="0">
                  <a:srgbClr val="3428BA">
                    <a:alpha val="100000"/>
                  </a:srgbClr>
                </a:gs>
                <a:gs pos="100000">
                  <a:srgbClr val="5FA2DB">
                    <a:alpha val="100000"/>
                  </a:srgbClr>
                </a:gs>
              </a:gsLst>
              <a:lin ang="0"/>
            </a:gradFill>
          </p:spPr>
        </p:sp>
        <p:sp>
          <p:nvSpPr>
            <p:cNvPr id="16" name="TextBox 16"/>
            <p:cNvSpPr txBox="1"/>
            <p:nvPr/>
          </p:nvSpPr>
          <p:spPr>
            <a:xfrm>
              <a:off x="0" y="-76200"/>
              <a:ext cx="2109677" cy="474658"/>
            </a:xfrm>
            <a:prstGeom prst="rect">
              <a:avLst/>
            </a:prstGeom>
          </p:spPr>
          <p:txBody>
            <a:bodyPr lIns="50800" tIns="50800" rIns="50800" bIns="50800" rtlCol="0" anchor="ctr"/>
            <a:lstStyle/>
            <a:p>
              <a:pPr algn="ctr">
                <a:lnSpc>
                  <a:spcPts val="5599"/>
                </a:lnSpc>
              </a:pPr>
              <a:r>
                <a:rPr lang="en-US" sz="3999">
                  <a:solidFill>
                    <a:srgbClr val="000000"/>
                  </a:solidFill>
                  <a:latin typeface="Canva Sans"/>
                  <a:ea typeface="Canva Sans"/>
                  <a:cs typeface="Canva Sans"/>
                  <a:sym typeface="Canva Sans"/>
                </a:rPr>
                <a:t>By Yashita Tiwari</a:t>
              </a:r>
            </a:p>
          </p:txBody>
        </p:sp>
      </p:grpSp>
      <p:grpSp>
        <p:nvGrpSpPr>
          <p:cNvPr id="17" name="Group 17"/>
          <p:cNvGrpSpPr/>
          <p:nvPr/>
        </p:nvGrpSpPr>
        <p:grpSpPr>
          <a:xfrm>
            <a:off x="1095704" y="1189619"/>
            <a:ext cx="1581549" cy="158154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693209" y="1612729"/>
            <a:ext cx="729980" cy="735328"/>
          </a:xfrm>
          <a:custGeom>
            <a:avLst/>
            <a:gdLst/>
            <a:ahLst/>
            <a:cxnLst/>
            <a:rect l="l" t="t" r="r" b="b"/>
            <a:pathLst>
              <a:path w="729980" h="735328">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543826" y="3505755"/>
            <a:ext cx="9374976" cy="1965474"/>
          </a:xfrm>
          <a:prstGeom prst="rect">
            <a:avLst/>
          </a:prstGeom>
        </p:spPr>
        <p:txBody>
          <a:bodyPr lIns="0" tIns="0" rIns="0" bIns="0" rtlCol="0" anchor="t">
            <a:spAutoFit/>
          </a:bodyPr>
          <a:lstStyle/>
          <a:p>
            <a:pPr algn="l">
              <a:lnSpc>
                <a:spcPts val="16091"/>
              </a:lnSpc>
              <a:spcBef>
                <a:spcPct val="0"/>
              </a:spcBef>
            </a:pPr>
            <a:r>
              <a:rPr lang="en-US" sz="11494">
                <a:solidFill>
                  <a:srgbClr val="3428BA"/>
                </a:solidFill>
                <a:latin typeface="Anton"/>
                <a:ea typeface="Anton"/>
                <a:cs typeface="Anton"/>
                <a:sym typeface="Anton"/>
              </a:rPr>
              <a:t>PYTHON REVISION</a:t>
            </a:r>
          </a:p>
        </p:txBody>
      </p:sp>
      <p:sp>
        <p:nvSpPr>
          <p:cNvPr id="22" name="Freeform 22"/>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1152180" y="5252154"/>
            <a:ext cx="4079134" cy="1965474"/>
          </a:xfrm>
          <a:prstGeom prst="rect">
            <a:avLst/>
          </a:prstGeom>
        </p:spPr>
        <p:txBody>
          <a:bodyPr lIns="0" tIns="0" rIns="0" bIns="0" rtlCol="0" anchor="t">
            <a:spAutoFit/>
          </a:bodyPr>
          <a:lstStyle/>
          <a:p>
            <a:pPr algn="l">
              <a:lnSpc>
                <a:spcPts val="16091"/>
              </a:lnSpc>
              <a:spcBef>
                <a:spcPct val="0"/>
              </a:spcBef>
            </a:pPr>
            <a:r>
              <a:rPr lang="en-US" sz="11494">
                <a:solidFill>
                  <a:srgbClr val="3428BA"/>
                </a:solidFill>
                <a:latin typeface="Anton"/>
                <a:ea typeface="Anton"/>
                <a:cs typeface="Anton"/>
                <a:sym typeface="Anton"/>
              </a:rPr>
              <a:t>TOUR-2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COMMON STRING FUNCTIONS</a:t>
            </a:r>
          </a:p>
        </p:txBody>
      </p:sp>
      <p:sp>
        <p:nvSpPr>
          <p:cNvPr id="3" name="TextBox 3"/>
          <p:cNvSpPr txBox="1"/>
          <p:nvPr/>
        </p:nvSpPr>
        <p:spPr>
          <a:xfrm>
            <a:off x="1028700" y="2721511"/>
            <a:ext cx="16230600" cy="63182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len(s) → length of string</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s.lower() → lowercase</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s.upper() → uppercase</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s.title() → first letter capital</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s.strip() → removes spaces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s.find("sub") → returns index of substring</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s.replace("old", "new") → replace substring</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s.split() → breaks string into list</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s.join(list) → joins list into string</a:t>
            </a:r>
          </a:p>
        </p:txBody>
      </p:sp>
      <p:pic>
        <p:nvPicPr>
          <p:cNvPr id="4" name="Picture 4"/>
          <p:cNvPicPr>
            <a:picLocks noChangeAspect="1"/>
          </p:cNvPicPr>
          <p:nvPr/>
        </p:nvPicPr>
        <p:blipFill>
          <a:blip r:embed="rId2"/>
          <a:srcRect/>
          <a:stretch>
            <a:fillRect/>
          </a:stretch>
        </p:blipFill>
        <p:spPr>
          <a:xfrm flipH="1">
            <a:off x="14221701" y="392517"/>
            <a:ext cx="3958208" cy="1899940"/>
          </a:xfrm>
          <a:prstGeom prst="rect">
            <a:avLst/>
          </a:prstGeom>
        </p:spPr>
      </p:pic>
      <p:pic>
        <p:nvPicPr>
          <p:cNvPr id="5" name="Picture 5"/>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06779" y="3342747"/>
            <a:ext cx="5918164" cy="1684019"/>
          </a:xfrm>
          <a:prstGeom prst="rect">
            <a:avLst/>
          </a:prstGeom>
        </p:spPr>
        <p:txBody>
          <a:bodyPr lIns="0" tIns="0" rIns="0" bIns="0" rtlCol="0" anchor="t">
            <a:spAutoFit/>
          </a:bodyPr>
          <a:lstStyle/>
          <a:p>
            <a:pPr algn="l">
              <a:lnSpc>
                <a:spcPts val="12678"/>
              </a:lnSpc>
            </a:pPr>
            <a:r>
              <a:rPr lang="en-US" sz="12552">
                <a:solidFill>
                  <a:srgbClr val="3428BA"/>
                </a:solidFill>
                <a:latin typeface="Anton"/>
                <a:ea typeface="Anton"/>
                <a:cs typeface="Anton"/>
                <a:sym typeface="Anton"/>
              </a:rPr>
              <a:t>LISTS</a:t>
            </a:r>
          </a:p>
        </p:txBody>
      </p:sp>
      <p:sp>
        <p:nvSpPr>
          <p:cNvPr id="4" name="AutoShape 4"/>
          <p:cNvSpPr/>
          <p:nvPr/>
        </p:nvSpPr>
        <p:spPr>
          <a:xfrm flipV="1">
            <a:off x="3017931" y="7703019"/>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sp>
      <p:grpSp>
        <p:nvGrpSpPr>
          <p:cNvPr id="5" name="Group 5"/>
          <p:cNvGrpSpPr/>
          <p:nvPr/>
        </p:nvGrpSpPr>
        <p:grpSpPr>
          <a:xfrm>
            <a:off x="15020109" y="2605709"/>
            <a:ext cx="5077990" cy="50779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4"/>
          <a:srcRect/>
          <a:stretch>
            <a:fillRect/>
          </a:stretch>
        </p:blipFill>
        <p:spPr>
          <a:xfrm flipH="1">
            <a:off x="14221701" y="392517"/>
            <a:ext cx="3958208" cy="1899940"/>
          </a:xfrm>
          <a:prstGeom prst="rect">
            <a:avLst/>
          </a:prstGeom>
        </p:spPr>
      </p:pic>
      <p:pic>
        <p:nvPicPr>
          <p:cNvPr id="9" name="Picture 9"/>
          <p:cNvPicPr>
            <a:picLocks noChangeAspect="1"/>
          </p:cNvPicPr>
          <p:nvPr/>
        </p:nvPicPr>
        <p:blipFill>
          <a:blip r:embed="rId4"/>
          <a:srcRect/>
          <a:stretch>
            <a:fillRect/>
          </a:stretch>
        </p:blipFill>
        <p:spPr>
          <a:xfrm flipH="1">
            <a:off x="15047715" y="8731663"/>
            <a:ext cx="3240285" cy="1555337"/>
          </a:xfrm>
          <a:prstGeom prst="rect">
            <a:avLst/>
          </a:prstGeom>
        </p:spPr>
      </p:pic>
      <p:grpSp>
        <p:nvGrpSpPr>
          <p:cNvPr id="10" name="Group 10"/>
          <p:cNvGrpSpPr/>
          <p:nvPr/>
        </p:nvGrpSpPr>
        <p:grpSpPr>
          <a:xfrm>
            <a:off x="-3700164" y="5026766"/>
            <a:ext cx="10827637" cy="1962678"/>
            <a:chOff x="0" y="0"/>
            <a:chExt cx="2580798" cy="467810"/>
          </a:xfrm>
        </p:grpSpPr>
        <p:sp>
          <p:nvSpPr>
            <p:cNvPr id="11" name="Freeform 11"/>
            <p:cNvSpPr/>
            <p:nvPr/>
          </p:nvSpPr>
          <p:spPr>
            <a:xfrm>
              <a:off x="0" y="0"/>
              <a:ext cx="2580798" cy="467810"/>
            </a:xfrm>
            <a:custGeom>
              <a:avLst/>
              <a:gdLst/>
              <a:ahLst/>
              <a:cxnLst/>
              <a:rect l="l" t="t" r="r" b="b"/>
              <a:pathLst>
                <a:path w="2580798" h="467810">
                  <a:moveTo>
                    <a:pt x="0" y="0"/>
                  </a:moveTo>
                  <a:lnTo>
                    <a:pt x="2580798" y="0"/>
                  </a:lnTo>
                  <a:lnTo>
                    <a:pt x="2580798" y="467810"/>
                  </a:lnTo>
                  <a:lnTo>
                    <a:pt x="0" y="467810"/>
                  </a:lnTo>
                  <a:close/>
                </a:path>
              </a:pathLst>
            </a:custGeom>
            <a:gradFill rotWithShape="1">
              <a:gsLst>
                <a:gs pos="0">
                  <a:srgbClr val="3428BA">
                    <a:alpha val="100000"/>
                  </a:srgbClr>
                </a:gs>
                <a:gs pos="100000">
                  <a:srgbClr val="5FA2DB">
                    <a:alpha val="100000"/>
                  </a:srgbClr>
                </a:gs>
              </a:gsLst>
              <a:lin ang="0"/>
            </a:gradFill>
          </p:spPr>
        </p:sp>
        <p:sp>
          <p:nvSpPr>
            <p:cNvPr id="12" name="TextBox 12"/>
            <p:cNvSpPr txBox="1"/>
            <p:nvPr/>
          </p:nvSpPr>
          <p:spPr>
            <a:xfrm>
              <a:off x="0" y="-38100"/>
              <a:ext cx="2580798" cy="50591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606779" y="5255366"/>
            <a:ext cx="6524717" cy="1684019"/>
          </a:xfrm>
          <a:prstGeom prst="rect">
            <a:avLst/>
          </a:prstGeom>
        </p:spPr>
        <p:txBody>
          <a:bodyPr lIns="0" tIns="0" rIns="0" bIns="0" rtlCol="0" anchor="t">
            <a:spAutoFit/>
          </a:bodyPr>
          <a:lstStyle/>
          <a:p>
            <a:pPr algn="l">
              <a:lnSpc>
                <a:spcPts val="12678"/>
              </a:lnSpc>
            </a:pPr>
            <a:r>
              <a:rPr lang="en-US" sz="12552">
                <a:solidFill>
                  <a:srgbClr val="FFFFFF"/>
                </a:solidFill>
                <a:latin typeface="Anton"/>
                <a:ea typeface="Anton"/>
                <a:cs typeface="Anton"/>
                <a:sym typeface="Anton"/>
              </a:rPr>
              <a:t>IN PYTHON</a:t>
            </a:r>
          </a:p>
        </p:txBody>
      </p:sp>
      <p:sp>
        <p:nvSpPr>
          <p:cNvPr id="14" name="TextBox 14"/>
          <p:cNvSpPr txBox="1"/>
          <p:nvPr/>
        </p:nvSpPr>
        <p:spPr>
          <a:xfrm>
            <a:off x="7131496" y="1705587"/>
            <a:ext cx="10427608" cy="8440677"/>
          </a:xfrm>
          <a:prstGeom prst="rect">
            <a:avLst/>
          </a:prstGeom>
        </p:spPr>
        <p:txBody>
          <a:bodyPr lIns="0" tIns="0" rIns="0" bIns="0" rtlCol="0" anchor="t">
            <a:spAutoFit/>
          </a:bodyPr>
          <a:lstStyle/>
          <a:p>
            <a:pPr marL="796648" lvl="1" indent="-398324" algn="l">
              <a:lnSpc>
                <a:spcPts val="5165"/>
              </a:lnSpc>
              <a:buFont typeface="Arial"/>
              <a:buChar char="•"/>
            </a:pPr>
            <a:r>
              <a:rPr lang="en-US" sz="3689">
                <a:solidFill>
                  <a:srgbClr val="000000"/>
                </a:solidFill>
                <a:latin typeface="Poppins"/>
                <a:ea typeface="Poppins"/>
                <a:cs typeface="Poppins"/>
                <a:sym typeface="Poppins"/>
              </a:rPr>
              <a:t>A list is a collection of items in Python, which can be of different data types (numbers, strings, floats, even other lists).</a:t>
            </a:r>
          </a:p>
          <a:p>
            <a:pPr marL="796648" lvl="1" indent="-398324" algn="l">
              <a:lnSpc>
                <a:spcPts val="5165"/>
              </a:lnSpc>
              <a:buFont typeface="Arial"/>
              <a:buChar char="•"/>
            </a:pPr>
            <a:r>
              <a:rPr lang="en-US" sz="3689">
                <a:solidFill>
                  <a:srgbClr val="000000"/>
                </a:solidFill>
                <a:latin typeface="Poppins"/>
                <a:ea typeface="Poppins"/>
                <a:cs typeface="Poppins"/>
                <a:sym typeface="Poppins"/>
              </a:rPr>
              <a:t>They are ordered (items have a defined index starting from 0) and mutable (we can change, add, or remove items).</a:t>
            </a:r>
          </a:p>
          <a:p>
            <a:pPr marL="796648" lvl="1" indent="-398324" algn="l">
              <a:lnSpc>
                <a:spcPts val="5165"/>
              </a:lnSpc>
              <a:buFont typeface="Arial"/>
              <a:buChar char="•"/>
            </a:pPr>
            <a:r>
              <a:rPr lang="en-US" sz="3689">
                <a:solidFill>
                  <a:srgbClr val="000000"/>
                </a:solidFill>
                <a:latin typeface="Poppins"/>
                <a:ea typeface="Poppins"/>
                <a:cs typeface="Poppins"/>
                <a:sym typeface="Poppins"/>
              </a:rPr>
              <a:t>Lists allow duplicate elements, meaning the same value can appear multiple times.</a:t>
            </a:r>
          </a:p>
          <a:p>
            <a:pPr marL="796648" lvl="1" indent="-398324" algn="l">
              <a:lnSpc>
                <a:spcPts val="5165"/>
              </a:lnSpc>
              <a:buFont typeface="Arial"/>
              <a:buChar char="•"/>
            </a:pPr>
            <a:r>
              <a:rPr lang="en-US" sz="3689">
                <a:solidFill>
                  <a:srgbClr val="000000"/>
                </a:solidFill>
                <a:latin typeface="Poppins"/>
                <a:ea typeface="Poppins"/>
                <a:cs typeface="Poppins"/>
                <a:sym typeface="Poppins"/>
              </a:rPr>
              <a:t>They are one of the most commonly used sequence data types in Python for storing and managing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CREATING LISTS</a:t>
            </a:r>
          </a:p>
        </p:txBody>
      </p:sp>
      <p:sp>
        <p:nvSpPr>
          <p:cNvPr id="3" name="TextBox 3"/>
          <p:cNvSpPr txBox="1"/>
          <p:nvPr/>
        </p:nvSpPr>
        <p:spPr>
          <a:xfrm>
            <a:off x="1028700" y="2600642"/>
            <a:ext cx="16230600" cy="63182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Lists are defined by square brackets [].</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fruits = [“mango”, “apple”, “grapes”]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Creating empty list:</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l1 = []</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l2 = list()</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Creating list from existing sequence:</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l1 = list(“python”)</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Creating list from keyboard input:</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l1 = list(input(“Enter list numbers:”)) </a:t>
            </a:r>
          </a:p>
        </p:txBody>
      </p:sp>
      <p:pic>
        <p:nvPicPr>
          <p:cNvPr id="4" name="Picture 4"/>
          <p:cNvPicPr>
            <a:picLocks noChangeAspect="1"/>
          </p:cNvPicPr>
          <p:nvPr/>
        </p:nvPicPr>
        <p:blipFill>
          <a:blip r:embed="rId2"/>
          <a:srcRect/>
          <a:stretch>
            <a:fillRect/>
          </a:stretch>
        </p:blipFill>
        <p:spPr>
          <a:xfrm flipH="1">
            <a:off x="14221701" y="392517"/>
            <a:ext cx="3958208" cy="1899940"/>
          </a:xfrm>
          <a:prstGeom prst="rect">
            <a:avLst/>
          </a:prstGeom>
        </p:spPr>
      </p:pic>
      <p:pic>
        <p:nvPicPr>
          <p:cNvPr id="5" name="Picture 5"/>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LISTS VS STRINGS IN PYTHON</a:t>
            </a:r>
          </a:p>
        </p:txBody>
      </p:sp>
      <p:sp>
        <p:nvSpPr>
          <p:cNvPr id="3" name="TextBox 3"/>
          <p:cNvSpPr txBox="1"/>
          <p:nvPr/>
        </p:nvSpPr>
        <p:spPr>
          <a:xfrm>
            <a:off x="1028700" y="3171825"/>
            <a:ext cx="16230600"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SIMILARITY BETWEEN LISTS AND STRING :</a:t>
            </a:r>
          </a:p>
        </p:txBody>
      </p:sp>
      <p:pic>
        <p:nvPicPr>
          <p:cNvPr id="4" name="Picture 4"/>
          <p:cNvPicPr>
            <a:picLocks noChangeAspect="1"/>
          </p:cNvPicPr>
          <p:nvPr/>
        </p:nvPicPr>
        <p:blipFill>
          <a:blip r:embed="rId2"/>
          <a:srcRect/>
          <a:stretch>
            <a:fillRect/>
          </a:stretch>
        </p:blipFill>
        <p:spPr>
          <a:xfrm flipH="1">
            <a:off x="14221701" y="392517"/>
            <a:ext cx="3958208" cy="1899940"/>
          </a:xfrm>
          <a:prstGeom prst="rect">
            <a:avLst/>
          </a:prstGeom>
        </p:spPr>
      </p:pic>
      <p:pic>
        <p:nvPicPr>
          <p:cNvPr id="5" name="Picture 5"/>
          <p:cNvPicPr>
            <a:picLocks noChangeAspect="1"/>
          </p:cNvPicPr>
          <p:nvPr/>
        </p:nvPicPr>
        <p:blipFill>
          <a:blip r:embed="rId2"/>
          <a:srcRect/>
          <a:stretch>
            <a:fillRect/>
          </a:stretch>
        </p:blipFill>
        <p:spPr>
          <a:xfrm flipH="1">
            <a:off x="15047715" y="8731663"/>
            <a:ext cx="3240285" cy="1555337"/>
          </a:xfrm>
          <a:prstGeom prst="rect">
            <a:avLst/>
          </a:prstGeom>
        </p:spPr>
      </p:pic>
      <p:sp>
        <p:nvSpPr>
          <p:cNvPr id="6" name="TextBox 6"/>
          <p:cNvSpPr txBox="1"/>
          <p:nvPr/>
        </p:nvSpPr>
        <p:spPr>
          <a:xfrm>
            <a:off x="1028700" y="4108974"/>
            <a:ext cx="16230600" cy="42037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Lists also support len() function like strings.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Lists can be indexed and sliced.</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Membership operators like ‘in’ and ‘not in’ can be used.</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Concatenation (+) and replication (*) operators also work for lists.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Elements and caharacters can be accessed by index.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98096"/>
            <a:ext cx="16230600"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DIFFERENCES BETWEEN LISTS AND STRING :</a:t>
            </a:r>
          </a:p>
        </p:txBody>
      </p:sp>
      <p:pic>
        <p:nvPicPr>
          <p:cNvPr id="3" name="Picture 3"/>
          <p:cNvPicPr>
            <a:picLocks noChangeAspect="1"/>
          </p:cNvPicPr>
          <p:nvPr/>
        </p:nvPicPr>
        <p:blipFill>
          <a:blip r:embed="rId2"/>
          <a:srcRect/>
          <a:stretch>
            <a:fillRect/>
          </a:stretch>
        </p:blipFill>
        <p:spPr>
          <a:xfrm flipH="1">
            <a:off x="14221701" y="392517"/>
            <a:ext cx="3958208" cy="1899940"/>
          </a:xfrm>
          <a:prstGeom prst="rect">
            <a:avLst/>
          </a:prstGeom>
        </p:spPr>
      </p:pic>
      <p:pic>
        <p:nvPicPr>
          <p:cNvPr id="4" name="Picture 4"/>
          <p:cNvPicPr>
            <a:picLocks noChangeAspect="1"/>
          </p:cNvPicPr>
          <p:nvPr/>
        </p:nvPicPr>
        <p:blipFill>
          <a:blip r:embed="rId2"/>
          <a:srcRect/>
          <a:stretch>
            <a:fillRect/>
          </a:stretch>
        </p:blipFill>
        <p:spPr>
          <a:xfrm flipH="1">
            <a:off x="15047715" y="8731663"/>
            <a:ext cx="3240285" cy="1555337"/>
          </a:xfrm>
          <a:prstGeom prst="rect">
            <a:avLst/>
          </a:prstGeom>
        </p:spPr>
      </p:pic>
      <p:sp>
        <p:nvSpPr>
          <p:cNvPr id="5" name="TextBox 5"/>
          <p:cNvSpPr txBox="1"/>
          <p:nvPr/>
        </p:nvSpPr>
        <p:spPr>
          <a:xfrm>
            <a:off x="1028700" y="3041332"/>
            <a:ext cx="16230600" cy="534671"/>
          </a:xfrm>
          <a:prstGeom prst="rect">
            <a:avLst/>
          </a:prstGeom>
        </p:spPr>
        <p:txBody>
          <a:bodyPr lIns="0" tIns="0" rIns="0" bIns="0" rtlCol="0" anchor="t">
            <a:spAutoFit/>
          </a:bodyPr>
          <a:lstStyle/>
          <a:p>
            <a:pPr algn="l">
              <a:lnSpc>
                <a:spcPts val="4040"/>
              </a:lnSpc>
              <a:spcBef>
                <a:spcPct val="0"/>
              </a:spcBef>
            </a:pPr>
            <a:r>
              <a:rPr lang="en-US" sz="4000" b="1">
                <a:solidFill>
                  <a:srgbClr val="3428BA"/>
                </a:solidFill>
                <a:latin typeface="Canva Sans Bold"/>
                <a:ea typeface="Canva Sans Bold"/>
                <a:cs typeface="Canva Sans Bold"/>
                <a:sym typeface="Canva Sans Bold"/>
              </a:rPr>
              <a:t>STORAGE :</a:t>
            </a:r>
          </a:p>
        </p:txBody>
      </p:sp>
      <p:sp>
        <p:nvSpPr>
          <p:cNvPr id="6" name="TextBox 6"/>
          <p:cNvSpPr txBox="1"/>
          <p:nvPr/>
        </p:nvSpPr>
        <p:spPr>
          <a:xfrm>
            <a:off x="1028700" y="3896042"/>
            <a:ext cx="16230600" cy="56134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Strings store a sequence of characters while lists store a sequence of elements (numbers, strings, objects or even lists).</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Lists are stored in memory almost like strings, but instead of keeping the actual values at each position, they keep references (links) to the objects. This is because list elements can be of different sizes, unlike the single characters in a string.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95375"/>
            <a:ext cx="16230600" cy="534671"/>
          </a:xfrm>
          <a:prstGeom prst="rect">
            <a:avLst/>
          </a:prstGeom>
        </p:spPr>
        <p:txBody>
          <a:bodyPr lIns="0" tIns="0" rIns="0" bIns="0" rtlCol="0" anchor="t">
            <a:spAutoFit/>
          </a:bodyPr>
          <a:lstStyle/>
          <a:p>
            <a:pPr algn="l">
              <a:lnSpc>
                <a:spcPts val="4040"/>
              </a:lnSpc>
              <a:spcBef>
                <a:spcPct val="0"/>
              </a:spcBef>
            </a:pPr>
            <a:r>
              <a:rPr lang="en-US" sz="4000" b="1">
                <a:solidFill>
                  <a:srgbClr val="3428BA"/>
                </a:solidFill>
                <a:latin typeface="Canva Sans Bold"/>
                <a:ea typeface="Canva Sans Bold"/>
                <a:cs typeface="Canva Sans Bold"/>
                <a:sym typeface="Canva Sans Bold"/>
              </a:rPr>
              <a:t>MUTABILITY :</a:t>
            </a:r>
          </a:p>
        </p:txBody>
      </p:sp>
      <p:sp>
        <p:nvSpPr>
          <p:cNvPr id="3" name="TextBox 3"/>
          <p:cNvSpPr txBox="1"/>
          <p:nvPr/>
        </p:nvSpPr>
        <p:spPr>
          <a:xfrm>
            <a:off x="1028700" y="1553846"/>
            <a:ext cx="16230600" cy="5613400"/>
          </a:xfrm>
          <a:prstGeom prst="rect">
            <a:avLst/>
          </a:prstGeom>
        </p:spPr>
        <p:txBody>
          <a:bodyPr lIns="0" tIns="0" rIns="0" bIns="0" rtlCol="0" anchor="t">
            <a:spAutoFit/>
          </a:bodyPr>
          <a:lstStyle/>
          <a:p>
            <a:pPr algn="l">
              <a:lnSpc>
                <a:spcPts val="5599"/>
              </a:lnSpc>
            </a:pPr>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Lists are mutable i.e. we can add, remove or update elements in a list.</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l1 = [10, 20, 30]</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l1[0] = 100</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print(l1)          # List becomes l1 = [100, 20, 30]</a:t>
            </a:r>
          </a:p>
        </p:txBody>
      </p:sp>
      <p:pic>
        <p:nvPicPr>
          <p:cNvPr id="4" name="Picture 4"/>
          <p:cNvPicPr>
            <a:picLocks noChangeAspect="1"/>
          </p:cNvPicPr>
          <p:nvPr/>
        </p:nvPicPr>
        <p:blipFill>
          <a:blip r:embed="rId2"/>
          <a:srcRect/>
          <a:stretch>
            <a:fillRect/>
          </a:stretch>
        </p:blipFill>
        <p:spPr>
          <a:xfrm flipH="1">
            <a:off x="14221701" y="392517"/>
            <a:ext cx="3958208" cy="1899940"/>
          </a:xfrm>
          <a:prstGeom prst="rect">
            <a:avLst/>
          </a:prstGeom>
        </p:spPr>
      </p:pic>
      <p:pic>
        <p:nvPicPr>
          <p:cNvPr id="5" name="Picture 5"/>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714692"/>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LISTS OPERATIONS</a:t>
            </a:r>
          </a:p>
        </p:txBody>
      </p:sp>
      <p:sp>
        <p:nvSpPr>
          <p:cNvPr id="3" name="TextBox 3"/>
          <p:cNvSpPr txBox="1"/>
          <p:nvPr/>
        </p:nvSpPr>
        <p:spPr>
          <a:xfrm>
            <a:off x="1028700" y="2111482"/>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TRAVERSING A LIST :</a:t>
            </a:r>
          </a:p>
        </p:txBody>
      </p:sp>
      <p:sp>
        <p:nvSpPr>
          <p:cNvPr id="4" name="TextBox 4"/>
          <p:cNvSpPr txBox="1"/>
          <p:nvPr/>
        </p:nvSpPr>
        <p:spPr>
          <a:xfrm>
            <a:off x="1028700" y="2629643"/>
            <a:ext cx="16230600" cy="34988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Traversing a list means going through each element of the list one by one.</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fruits = ["apple", "banana", "cherry"]</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for item in fruits:</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    print(item)</a:t>
            </a:r>
          </a:p>
        </p:txBody>
      </p:sp>
      <p:pic>
        <p:nvPicPr>
          <p:cNvPr id="5" name="Picture 5"/>
          <p:cNvPicPr>
            <a:picLocks noChangeAspect="1"/>
          </p:cNvPicPr>
          <p:nvPr/>
        </p:nvPicPr>
        <p:blipFill>
          <a:blip r:embed="rId2"/>
          <a:srcRect/>
          <a:stretch>
            <a:fillRect/>
          </a:stretch>
        </p:blipFill>
        <p:spPr>
          <a:xfrm flipH="1">
            <a:off x="14221701" y="392517"/>
            <a:ext cx="3958208" cy="1899940"/>
          </a:xfrm>
          <a:prstGeom prst="rect">
            <a:avLst/>
          </a:prstGeom>
        </p:spPr>
      </p:pic>
      <p:pic>
        <p:nvPicPr>
          <p:cNvPr id="6" name="Picture 6"/>
          <p:cNvPicPr>
            <a:picLocks noChangeAspect="1"/>
          </p:cNvPicPr>
          <p:nvPr/>
        </p:nvPicPr>
        <p:blipFill>
          <a:blip r:embed="rId2"/>
          <a:srcRect/>
          <a:stretch>
            <a:fillRect/>
          </a:stretch>
        </p:blipFill>
        <p:spPr>
          <a:xfrm flipH="1">
            <a:off x="15047715" y="8731663"/>
            <a:ext cx="3240285" cy="1555337"/>
          </a:xfrm>
          <a:prstGeom prst="rect">
            <a:avLst/>
          </a:prstGeom>
        </p:spPr>
      </p:pic>
      <p:sp>
        <p:nvSpPr>
          <p:cNvPr id="7" name="TextBox 7"/>
          <p:cNvSpPr txBox="1"/>
          <p:nvPr/>
        </p:nvSpPr>
        <p:spPr>
          <a:xfrm>
            <a:off x="1028700" y="6623793"/>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 JOINING LISTS :</a:t>
            </a:r>
          </a:p>
        </p:txBody>
      </p:sp>
      <p:sp>
        <p:nvSpPr>
          <p:cNvPr id="8" name="TextBox 8"/>
          <p:cNvSpPr txBox="1"/>
          <p:nvPr/>
        </p:nvSpPr>
        <p:spPr>
          <a:xfrm>
            <a:off x="1028700" y="7141954"/>
            <a:ext cx="16230600" cy="27940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Combine two or more lists into single list using ‘+’ operator or extend() method.</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l1= [1,5,10], l2 = [15, 20]</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joined = l1 + l2           # Output : [1,5,10,15,20]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 SLICING LISTS :</a:t>
            </a:r>
          </a:p>
        </p:txBody>
      </p:sp>
      <p:sp>
        <p:nvSpPr>
          <p:cNvPr id="3" name="TextBox 3"/>
          <p:cNvSpPr txBox="1"/>
          <p:nvPr/>
        </p:nvSpPr>
        <p:spPr>
          <a:xfrm>
            <a:off x="1028700" y="1632586"/>
            <a:ext cx="16230600" cy="42037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Extracting a part sub-list from the main list using list[start:end:step].</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l1= [1,7,3,9,15,10]</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print(l1[1:4])           # Output : [7,3,9]</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print(l1[:3])             # Output: [1,7,3]</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print(l1[ : : 2]          # Output: [1,3,15]</a:t>
            </a:r>
          </a:p>
        </p:txBody>
      </p:sp>
      <p:sp>
        <p:nvSpPr>
          <p:cNvPr id="4" name="TextBox 4"/>
          <p:cNvSpPr txBox="1"/>
          <p:nvPr/>
        </p:nvSpPr>
        <p:spPr>
          <a:xfrm>
            <a:off x="1028700" y="6902020"/>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 REPEATING OR REPLICATING  LISTS :</a:t>
            </a:r>
          </a:p>
        </p:txBody>
      </p:sp>
      <p:sp>
        <p:nvSpPr>
          <p:cNvPr id="5" name="TextBox 5"/>
          <p:cNvSpPr txBox="1"/>
          <p:nvPr/>
        </p:nvSpPr>
        <p:spPr>
          <a:xfrm>
            <a:off x="1028700" y="7420181"/>
            <a:ext cx="16230600" cy="20891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Repeat the list elements multiple times using the ‘*’ operator.</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:nums = [1,5]</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print(nums * 3)           # Output : [1,5,1,5,1,5]</a:t>
            </a:r>
          </a:p>
        </p:txBody>
      </p:sp>
      <p:pic>
        <p:nvPicPr>
          <p:cNvPr id="6" name="Picture 6"/>
          <p:cNvPicPr>
            <a:picLocks noChangeAspect="1"/>
          </p:cNvPicPr>
          <p:nvPr/>
        </p:nvPicPr>
        <p:blipFill>
          <a:blip r:embed="rId2"/>
          <a:srcRect/>
          <a:stretch>
            <a:fillRect/>
          </a:stretch>
        </p:blipFill>
        <p:spPr>
          <a:xfrm flipH="1">
            <a:off x="14221701" y="392517"/>
            <a:ext cx="3958208" cy="1899940"/>
          </a:xfrm>
          <a:prstGeom prst="rect">
            <a:avLst/>
          </a:prstGeom>
        </p:spPr>
      </p:pic>
      <p:pic>
        <p:nvPicPr>
          <p:cNvPr id="7" name="Picture 7"/>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LIST MANIPULATION IN PYTHON</a:t>
            </a:r>
          </a:p>
        </p:txBody>
      </p:sp>
      <p:sp>
        <p:nvSpPr>
          <p:cNvPr id="3" name="TextBox 3"/>
          <p:cNvSpPr txBox="1"/>
          <p:nvPr/>
        </p:nvSpPr>
        <p:spPr>
          <a:xfrm>
            <a:off x="1028700" y="2873482"/>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APPENDING ELEMENTS :</a:t>
            </a:r>
          </a:p>
        </p:txBody>
      </p:sp>
      <p:sp>
        <p:nvSpPr>
          <p:cNvPr id="4" name="TextBox 4"/>
          <p:cNvSpPr txBox="1"/>
          <p:nvPr/>
        </p:nvSpPr>
        <p:spPr>
          <a:xfrm>
            <a:off x="1028700" y="3708400"/>
            <a:ext cx="16230600" cy="27940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Adds a new element at the end of the list using append() method.</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 subj= [“maths”, “english”]</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subj.append(“Comp Sci”)          # [“maths”, “english”, “CompSci”]</a:t>
            </a:r>
          </a:p>
        </p:txBody>
      </p:sp>
      <p:pic>
        <p:nvPicPr>
          <p:cNvPr id="5" name="Picture 5"/>
          <p:cNvPicPr>
            <a:picLocks noChangeAspect="1"/>
          </p:cNvPicPr>
          <p:nvPr/>
        </p:nvPicPr>
        <p:blipFill>
          <a:blip r:embed="rId2"/>
          <a:srcRect/>
          <a:stretch>
            <a:fillRect/>
          </a:stretch>
        </p:blipFill>
        <p:spPr>
          <a:xfrm flipH="1">
            <a:off x="14221701" y="392517"/>
            <a:ext cx="3958208" cy="1899940"/>
          </a:xfrm>
          <a:prstGeom prst="rect">
            <a:avLst/>
          </a:prstGeom>
        </p:spPr>
      </p:pic>
      <p:pic>
        <p:nvPicPr>
          <p:cNvPr id="6" name="Picture 6"/>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UPDATING ELEMENTS :</a:t>
            </a:r>
          </a:p>
        </p:txBody>
      </p:sp>
      <p:sp>
        <p:nvSpPr>
          <p:cNvPr id="3" name="TextBox 3"/>
          <p:cNvSpPr txBox="1"/>
          <p:nvPr/>
        </p:nvSpPr>
        <p:spPr>
          <a:xfrm>
            <a:off x="1028700" y="1955800"/>
            <a:ext cx="16230600" cy="27940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Replace an element at a specific position using indexing.</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 fruits = [“apple”, “guava”, “cherry”]</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fruits[2] = “mango”          </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print(fruits)                        # [“apple”, “guava”, “mango”]</a:t>
            </a:r>
          </a:p>
        </p:txBody>
      </p:sp>
      <p:sp>
        <p:nvSpPr>
          <p:cNvPr id="4" name="TextBox 4"/>
          <p:cNvSpPr txBox="1"/>
          <p:nvPr/>
        </p:nvSpPr>
        <p:spPr>
          <a:xfrm>
            <a:off x="1028700" y="5534025"/>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DELETING ELEMENTS :</a:t>
            </a:r>
          </a:p>
        </p:txBody>
      </p:sp>
      <p:sp>
        <p:nvSpPr>
          <p:cNvPr id="5" name="TextBox 5"/>
          <p:cNvSpPr txBox="1"/>
          <p:nvPr/>
        </p:nvSpPr>
        <p:spPr>
          <a:xfrm>
            <a:off x="1028700" y="6376036"/>
            <a:ext cx="16230600" cy="27940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remove(value) → deletes by element value</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pop(index) → deletes by position (default last)</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del → deletes by index or whole list</a:t>
            </a:r>
          </a:p>
          <a:p>
            <a:pPr algn="l">
              <a:lnSpc>
                <a:spcPts val="5599"/>
              </a:lnSpc>
            </a:pPr>
            <a:endParaRPr lang="en-US" sz="3999">
              <a:solidFill>
                <a:srgbClr val="3428BA"/>
              </a:solidFill>
              <a:latin typeface="Canva Sans"/>
              <a:ea typeface="Canva Sans"/>
              <a:cs typeface="Canva Sans"/>
              <a:sym typeface="Canva Sans"/>
            </a:endParaRPr>
          </a:p>
        </p:txBody>
      </p:sp>
      <p:pic>
        <p:nvPicPr>
          <p:cNvPr id="6" name="Picture 6"/>
          <p:cNvPicPr>
            <a:picLocks noChangeAspect="1"/>
          </p:cNvPicPr>
          <p:nvPr/>
        </p:nvPicPr>
        <p:blipFill>
          <a:blip r:embed="rId2"/>
          <a:srcRect/>
          <a:stretch>
            <a:fillRect/>
          </a:stretch>
        </p:blipFill>
        <p:spPr>
          <a:xfrm flipH="1">
            <a:off x="14221701" y="392517"/>
            <a:ext cx="3958208" cy="1899940"/>
          </a:xfrm>
          <a:prstGeom prst="rect">
            <a:avLst/>
          </a:prstGeom>
        </p:spPr>
      </p:pic>
      <p:pic>
        <p:nvPicPr>
          <p:cNvPr id="7" name="Picture 7"/>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3" name="Freeform 3"/>
          <p:cNvSpPr/>
          <p:nvPr/>
        </p:nvSpPr>
        <p:spPr>
          <a:xfrm>
            <a:off x="784864" y="484774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4"/>
          <p:cNvPicPr>
            <a:picLocks noChangeAspect="1"/>
          </p:cNvPicPr>
          <p:nvPr/>
        </p:nvPicPr>
        <p:blipFill>
          <a:blip r:embed="rId6"/>
          <a:srcRect/>
          <a:stretch>
            <a:fillRect/>
          </a:stretch>
        </p:blipFill>
        <p:spPr>
          <a:xfrm>
            <a:off x="1355315" y="4303831"/>
            <a:ext cx="1098588" cy="1381871"/>
          </a:xfrm>
          <a:prstGeom prst="rect">
            <a:avLst/>
          </a:prstGeom>
        </p:spPr>
      </p:pic>
      <p:sp>
        <p:nvSpPr>
          <p:cNvPr id="5" name="AutoShape 5"/>
          <p:cNvSpPr/>
          <p:nvPr/>
        </p:nvSpPr>
        <p:spPr>
          <a:xfrm flipV="1">
            <a:off x="8076849" y="2491320"/>
            <a:ext cx="213430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sp>
      <p:sp>
        <p:nvSpPr>
          <p:cNvPr id="6" name="TextBox 6"/>
          <p:cNvSpPr txBox="1"/>
          <p:nvPr/>
        </p:nvSpPr>
        <p:spPr>
          <a:xfrm>
            <a:off x="4470356" y="807871"/>
            <a:ext cx="9347289" cy="1437004"/>
          </a:xfrm>
          <a:prstGeom prst="rect">
            <a:avLst/>
          </a:prstGeom>
        </p:spPr>
        <p:txBody>
          <a:bodyPr lIns="0" tIns="0" rIns="0" bIns="0" rtlCol="0" anchor="t">
            <a:spAutoFit/>
          </a:bodyPr>
          <a:lstStyle/>
          <a:p>
            <a:pPr algn="ctr">
              <a:lnSpc>
                <a:spcPts val="11747"/>
              </a:lnSpc>
              <a:spcBef>
                <a:spcPct val="0"/>
              </a:spcBef>
            </a:pPr>
            <a:r>
              <a:rPr lang="en-US" sz="8391">
                <a:solidFill>
                  <a:srgbClr val="3428BA"/>
                </a:solidFill>
                <a:latin typeface="Anton"/>
                <a:ea typeface="Anton"/>
                <a:cs typeface="Anton"/>
                <a:sym typeface="Anton"/>
              </a:rPr>
              <a:t>INDEX</a:t>
            </a:r>
          </a:p>
        </p:txBody>
      </p:sp>
      <p:sp>
        <p:nvSpPr>
          <p:cNvPr id="7" name="Freeform 7"/>
          <p:cNvSpPr/>
          <p:nvPr/>
        </p:nvSpPr>
        <p:spPr>
          <a:xfrm>
            <a:off x="14673897" y="224487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8" name="Picture 8"/>
          <p:cNvPicPr>
            <a:picLocks noChangeAspect="1"/>
          </p:cNvPicPr>
          <p:nvPr/>
        </p:nvPicPr>
        <p:blipFill>
          <a:blip r:embed="rId6"/>
          <a:srcRect/>
          <a:stretch>
            <a:fillRect/>
          </a:stretch>
        </p:blipFill>
        <p:spPr>
          <a:xfrm>
            <a:off x="15685338" y="5391660"/>
            <a:ext cx="1203221" cy="1513485"/>
          </a:xfrm>
          <a:prstGeom prst="rect">
            <a:avLst/>
          </a:prstGeom>
        </p:spPr>
      </p:pic>
      <p:sp>
        <p:nvSpPr>
          <p:cNvPr id="9" name="Freeform 9"/>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5917313" y="3820658"/>
            <a:ext cx="6453375" cy="3786507"/>
          </a:xfrm>
          <a:prstGeom prst="rect">
            <a:avLst/>
          </a:prstGeom>
        </p:spPr>
        <p:txBody>
          <a:bodyPr lIns="0" tIns="0" rIns="0" bIns="0" rtlCol="0" anchor="t">
            <a:spAutoFit/>
          </a:bodyPr>
          <a:lstStyle/>
          <a:p>
            <a:pPr marL="928357" lvl="1" indent="-464178" algn="l">
              <a:lnSpc>
                <a:spcPts val="6019"/>
              </a:lnSpc>
              <a:buFont typeface="Arial"/>
              <a:buChar char="•"/>
            </a:pPr>
            <a:r>
              <a:rPr lang="en-US" sz="4299" b="1">
                <a:solidFill>
                  <a:srgbClr val="3428BA"/>
                </a:solidFill>
                <a:latin typeface="Canva Sans Bold"/>
                <a:ea typeface="Canva Sans Bold"/>
                <a:cs typeface="Canva Sans Bold"/>
                <a:sym typeface="Canva Sans Bold"/>
              </a:rPr>
              <a:t>Strings</a:t>
            </a:r>
          </a:p>
          <a:p>
            <a:pPr marL="928357" lvl="1" indent="-464178" algn="l">
              <a:lnSpc>
                <a:spcPts val="6019"/>
              </a:lnSpc>
              <a:buFont typeface="Arial"/>
              <a:buChar char="•"/>
            </a:pPr>
            <a:r>
              <a:rPr lang="en-US" sz="4299" b="1">
                <a:solidFill>
                  <a:srgbClr val="3428BA"/>
                </a:solidFill>
                <a:latin typeface="Canva Sans Bold"/>
                <a:ea typeface="Canva Sans Bold"/>
                <a:cs typeface="Canva Sans Bold"/>
                <a:sym typeface="Canva Sans Bold"/>
              </a:rPr>
              <a:t>Lists</a:t>
            </a:r>
          </a:p>
          <a:p>
            <a:pPr marL="928357" lvl="1" indent="-464178" algn="l">
              <a:lnSpc>
                <a:spcPts val="6019"/>
              </a:lnSpc>
              <a:buFont typeface="Arial"/>
              <a:buChar char="•"/>
            </a:pPr>
            <a:r>
              <a:rPr lang="en-US" sz="4299" b="1">
                <a:solidFill>
                  <a:srgbClr val="3428BA"/>
                </a:solidFill>
                <a:latin typeface="Canva Sans Bold"/>
                <a:ea typeface="Canva Sans Bold"/>
                <a:cs typeface="Canva Sans Bold"/>
                <a:sym typeface="Canva Sans Bold"/>
              </a:rPr>
              <a:t>Tuples</a:t>
            </a:r>
          </a:p>
          <a:p>
            <a:pPr marL="928357" lvl="1" indent="-464178" algn="l">
              <a:lnSpc>
                <a:spcPts val="6019"/>
              </a:lnSpc>
              <a:buFont typeface="Arial"/>
              <a:buChar char="•"/>
            </a:pPr>
            <a:r>
              <a:rPr lang="en-US" sz="4299" b="1">
                <a:solidFill>
                  <a:srgbClr val="3428BA"/>
                </a:solidFill>
                <a:latin typeface="Canva Sans Bold"/>
                <a:ea typeface="Canva Sans Bold"/>
                <a:cs typeface="Canva Sans Bold"/>
                <a:sym typeface="Canva Sans Bold"/>
              </a:rPr>
              <a:t>Dictionaries</a:t>
            </a:r>
          </a:p>
          <a:p>
            <a:pPr marL="928357" lvl="1" indent="-464178" algn="l">
              <a:lnSpc>
                <a:spcPts val="6019"/>
              </a:lnSpc>
              <a:buFont typeface="Arial"/>
              <a:buChar char="•"/>
            </a:pPr>
            <a:r>
              <a:rPr lang="en-US" sz="4299" b="1">
                <a:solidFill>
                  <a:srgbClr val="3428BA"/>
                </a:solidFill>
                <a:latin typeface="Canva Sans Bold"/>
                <a:ea typeface="Canva Sans Bold"/>
                <a:cs typeface="Canva Sans Bold"/>
                <a:sym typeface="Canva Sans Bold"/>
              </a:rPr>
              <a:t>Sorting Techniques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714692"/>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MAKING TRUE COPY OF A LIST</a:t>
            </a:r>
          </a:p>
        </p:txBody>
      </p:sp>
      <p:sp>
        <p:nvSpPr>
          <p:cNvPr id="3" name="TextBox 3"/>
          <p:cNvSpPr txBox="1"/>
          <p:nvPr/>
        </p:nvSpPr>
        <p:spPr>
          <a:xfrm>
            <a:off x="1028700" y="1701800"/>
            <a:ext cx="16230600" cy="77279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In Python, if we copy a list using =, it doesn’t make a true copy. Instead, both variables point to the same memory location. So, changes in one list will affect the other.</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Correct ways to create a copy is:</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Using copy() method</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Using slicing [ : ]</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Using list() constructor</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If the list has lists inside it (e.g. [[1,2], [3,4]]), then copy() or slicing makes only a shallow copy. For a deep copy (where nested lists are also copied), use copy.deepcopy().</a:t>
            </a:r>
          </a:p>
        </p:txBody>
      </p:sp>
      <p:pic>
        <p:nvPicPr>
          <p:cNvPr id="4" name="Picture 4"/>
          <p:cNvPicPr>
            <a:picLocks noChangeAspect="1"/>
          </p:cNvPicPr>
          <p:nvPr/>
        </p:nvPicPr>
        <p:blipFill>
          <a:blip r:embed="rId2"/>
          <a:srcRect/>
          <a:stretch>
            <a:fillRect/>
          </a:stretch>
        </p:blipFill>
        <p:spPr>
          <a:xfrm flipH="1">
            <a:off x="14221701" y="392517"/>
            <a:ext cx="3958208" cy="1899940"/>
          </a:xfrm>
          <a:prstGeom prst="rect">
            <a:avLst/>
          </a:prstGeom>
        </p:spPr>
      </p:pic>
      <p:pic>
        <p:nvPicPr>
          <p:cNvPr id="5" name="Picture 5"/>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LIST FUNCTIONS</a:t>
            </a:r>
          </a:p>
        </p:txBody>
      </p:sp>
      <p:sp>
        <p:nvSpPr>
          <p:cNvPr id="3" name="TextBox 3"/>
          <p:cNvSpPr txBox="1"/>
          <p:nvPr/>
        </p:nvSpPr>
        <p:spPr>
          <a:xfrm>
            <a:off x="1028700" y="2235200"/>
            <a:ext cx="16230600" cy="7023100"/>
          </a:xfrm>
          <a:prstGeom prst="rect">
            <a:avLst/>
          </a:prstGeom>
        </p:spPr>
        <p:txBody>
          <a:bodyPr lIns="0" tIns="0" rIns="0" bIns="0" rtlCol="0" anchor="t">
            <a:spAutoFit/>
          </a:bodyPr>
          <a:lstStyle/>
          <a:p>
            <a:pPr marL="863596" lvl="1" indent="-431798" algn="just">
              <a:lnSpc>
                <a:spcPts val="5599"/>
              </a:lnSpc>
              <a:buFont typeface="Arial"/>
              <a:buChar char="•"/>
            </a:pPr>
            <a:r>
              <a:rPr lang="en-US" sz="3999">
                <a:solidFill>
                  <a:srgbClr val="3428BA"/>
                </a:solidFill>
                <a:latin typeface="Canva Sans"/>
                <a:ea typeface="Canva Sans"/>
                <a:cs typeface="Canva Sans"/>
                <a:sym typeface="Canva Sans"/>
              </a:rPr>
              <a:t>len(L) → number of elements</a:t>
            </a:r>
          </a:p>
          <a:p>
            <a:pPr marL="863596" lvl="1" indent="-431798" algn="just">
              <a:lnSpc>
                <a:spcPts val="5599"/>
              </a:lnSpc>
              <a:buFont typeface="Arial"/>
              <a:buChar char="•"/>
            </a:pPr>
            <a:r>
              <a:rPr lang="en-US" sz="3999">
                <a:solidFill>
                  <a:srgbClr val="3428BA"/>
                </a:solidFill>
                <a:latin typeface="Canva Sans"/>
                <a:ea typeface="Canva Sans"/>
                <a:cs typeface="Canva Sans"/>
                <a:sym typeface="Canva Sans"/>
              </a:rPr>
              <a:t>min(L) / max(L) → smallest/largest element</a:t>
            </a:r>
          </a:p>
          <a:p>
            <a:pPr marL="863596" lvl="1" indent="-431798" algn="just">
              <a:lnSpc>
                <a:spcPts val="5599"/>
              </a:lnSpc>
              <a:buFont typeface="Arial"/>
              <a:buChar char="•"/>
            </a:pPr>
            <a:r>
              <a:rPr lang="en-US" sz="3999">
                <a:solidFill>
                  <a:srgbClr val="3428BA"/>
                </a:solidFill>
                <a:latin typeface="Canva Sans"/>
                <a:ea typeface="Canva Sans"/>
                <a:cs typeface="Canva Sans"/>
                <a:sym typeface="Canva Sans"/>
              </a:rPr>
              <a:t>sum(L) → sum of numeric list</a:t>
            </a:r>
          </a:p>
          <a:p>
            <a:pPr marL="863596" lvl="1" indent="-431798" algn="just">
              <a:lnSpc>
                <a:spcPts val="5599"/>
              </a:lnSpc>
              <a:buFont typeface="Arial"/>
              <a:buChar char="•"/>
            </a:pPr>
            <a:r>
              <a:rPr lang="en-US" sz="3999">
                <a:solidFill>
                  <a:srgbClr val="3428BA"/>
                </a:solidFill>
                <a:latin typeface="Canva Sans"/>
                <a:ea typeface="Canva Sans"/>
                <a:cs typeface="Canva Sans"/>
                <a:sym typeface="Canva Sans"/>
              </a:rPr>
              <a:t>sorted(L) → returns sorted copy</a:t>
            </a:r>
          </a:p>
          <a:p>
            <a:pPr marL="863596" lvl="1" indent="-431798" algn="just">
              <a:lnSpc>
                <a:spcPts val="5599"/>
              </a:lnSpc>
              <a:buFont typeface="Arial"/>
              <a:buChar char="•"/>
            </a:pPr>
            <a:r>
              <a:rPr lang="en-US" sz="3999">
                <a:solidFill>
                  <a:srgbClr val="3428BA"/>
                </a:solidFill>
                <a:latin typeface="Canva Sans"/>
                <a:ea typeface="Canva Sans"/>
                <a:cs typeface="Canva Sans"/>
                <a:sym typeface="Canva Sans"/>
              </a:rPr>
              <a:t>L.append(x) → adds element at end</a:t>
            </a:r>
          </a:p>
          <a:p>
            <a:pPr marL="863596" lvl="1" indent="-431798" algn="just">
              <a:lnSpc>
                <a:spcPts val="5599"/>
              </a:lnSpc>
              <a:buFont typeface="Arial"/>
              <a:buChar char="•"/>
            </a:pPr>
            <a:r>
              <a:rPr lang="en-US" sz="3999">
                <a:solidFill>
                  <a:srgbClr val="3428BA"/>
                </a:solidFill>
                <a:latin typeface="Canva Sans"/>
                <a:ea typeface="Canva Sans"/>
                <a:cs typeface="Canva Sans"/>
                <a:sym typeface="Canva Sans"/>
              </a:rPr>
              <a:t>L.insert(i,x) → insert at index</a:t>
            </a:r>
          </a:p>
          <a:p>
            <a:pPr marL="863596" lvl="1" indent="-431798" algn="just">
              <a:lnSpc>
                <a:spcPts val="5599"/>
              </a:lnSpc>
              <a:buFont typeface="Arial"/>
              <a:buChar char="•"/>
            </a:pPr>
            <a:r>
              <a:rPr lang="en-US" sz="3999">
                <a:solidFill>
                  <a:srgbClr val="3428BA"/>
                </a:solidFill>
                <a:latin typeface="Canva Sans"/>
                <a:ea typeface="Canva Sans"/>
                <a:cs typeface="Canva Sans"/>
                <a:sym typeface="Canva Sans"/>
              </a:rPr>
              <a:t>L.remove(x) → removes first occurrence</a:t>
            </a:r>
          </a:p>
          <a:p>
            <a:pPr marL="863596" lvl="1" indent="-431798" algn="just">
              <a:lnSpc>
                <a:spcPts val="5599"/>
              </a:lnSpc>
              <a:buFont typeface="Arial"/>
              <a:buChar char="•"/>
            </a:pPr>
            <a:r>
              <a:rPr lang="en-US" sz="3999">
                <a:solidFill>
                  <a:srgbClr val="3428BA"/>
                </a:solidFill>
                <a:latin typeface="Canva Sans"/>
                <a:ea typeface="Canva Sans"/>
                <a:cs typeface="Canva Sans"/>
                <a:sym typeface="Canva Sans"/>
              </a:rPr>
              <a:t>L.pop(i) → removes element at index</a:t>
            </a:r>
          </a:p>
          <a:p>
            <a:pPr marL="863596" lvl="1" indent="-431798" algn="just">
              <a:lnSpc>
                <a:spcPts val="5599"/>
              </a:lnSpc>
              <a:buFont typeface="Arial"/>
              <a:buChar char="•"/>
            </a:pPr>
            <a:r>
              <a:rPr lang="en-US" sz="3999">
                <a:solidFill>
                  <a:srgbClr val="3428BA"/>
                </a:solidFill>
                <a:latin typeface="Canva Sans"/>
                <a:ea typeface="Canva Sans"/>
                <a:cs typeface="Canva Sans"/>
                <a:sym typeface="Canva Sans"/>
              </a:rPr>
              <a:t>L.extend(L2) → appends another list</a:t>
            </a:r>
          </a:p>
          <a:p>
            <a:pPr algn="ctr">
              <a:lnSpc>
                <a:spcPts val="5599"/>
              </a:lnSpc>
            </a:pPr>
            <a:endParaRPr lang="en-US" sz="3999">
              <a:solidFill>
                <a:srgbClr val="3428BA"/>
              </a:solidFill>
              <a:latin typeface="Canva Sans"/>
              <a:ea typeface="Canva Sans"/>
              <a:cs typeface="Canva Sans"/>
              <a:sym typeface="Canva Sans"/>
            </a:endParaRPr>
          </a:p>
        </p:txBody>
      </p:sp>
      <p:pic>
        <p:nvPicPr>
          <p:cNvPr id="4" name="Picture 4"/>
          <p:cNvPicPr>
            <a:picLocks noChangeAspect="1"/>
          </p:cNvPicPr>
          <p:nvPr/>
        </p:nvPicPr>
        <p:blipFill>
          <a:blip r:embed="rId2"/>
          <a:srcRect/>
          <a:stretch>
            <a:fillRect/>
          </a:stretch>
        </p:blipFill>
        <p:spPr>
          <a:xfrm flipH="1">
            <a:off x="14221701" y="392517"/>
            <a:ext cx="3958208" cy="1899940"/>
          </a:xfrm>
          <a:prstGeom prst="rect">
            <a:avLst/>
          </a:prstGeom>
        </p:spPr>
      </p:pic>
      <p:pic>
        <p:nvPicPr>
          <p:cNvPr id="5" name="Picture 5"/>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700164" y="5026766"/>
            <a:ext cx="10827637" cy="1962678"/>
            <a:chOff x="0" y="0"/>
            <a:chExt cx="2580798" cy="467810"/>
          </a:xfrm>
        </p:grpSpPr>
        <p:sp>
          <p:nvSpPr>
            <p:cNvPr id="4" name="Freeform 4"/>
            <p:cNvSpPr/>
            <p:nvPr/>
          </p:nvSpPr>
          <p:spPr>
            <a:xfrm>
              <a:off x="0" y="0"/>
              <a:ext cx="2580798" cy="467810"/>
            </a:xfrm>
            <a:custGeom>
              <a:avLst/>
              <a:gdLst/>
              <a:ahLst/>
              <a:cxnLst/>
              <a:rect l="l" t="t" r="r" b="b"/>
              <a:pathLst>
                <a:path w="2580798" h="467810">
                  <a:moveTo>
                    <a:pt x="0" y="0"/>
                  </a:moveTo>
                  <a:lnTo>
                    <a:pt x="2580798" y="0"/>
                  </a:lnTo>
                  <a:lnTo>
                    <a:pt x="2580798" y="467810"/>
                  </a:lnTo>
                  <a:lnTo>
                    <a:pt x="0" y="467810"/>
                  </a:lnTo>
                  <a:close/>
                </a:path>
              </a:pathLst>
            </a:custGeom>
            <a:gradFill rotWithShape="1">
              <a:gsLst>
                <a:gs pos="0">
                  <a:srgbClr val="3428BA">
                    <a:alpha val="100000"/>
                  </a:srgbClr>
                </a:gs>
                <a:gs pos="100000">
                  <a:srgbClr val="5FA2DB">
                    <a:alpha val="100000"/>
                  </a:srgbClr>
                </a:gs>
              </a:gsLst>
              <a:lin ang="0"/>
            </a:gradFill>
          </p:spPr>
        </p:sp>
        <p:sp>
          <p:nvSpPr>
            <p:cNvPr id="5" name="TextBox 5"/>
            <p:cNvSpPr txBox="1"/>
            <p:nvPr/>
          </p:nvSpPr>
          <p:spPr>
            <a:xfrm>
              <a:off x="0" y="-38100"/>
              <a:ext cx="2580798" cy="50591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606779" y="3342747"/>
            <a:ext cx="5918164" cy="1684019"/>
          </a:xfrm>
          <a:prstGeom prst="rect">
            <a:avLst/>
          </a:prstGeom>
        </p:spPr>
        <p:txBody>
          <a:bodyPr lIns="0" tIns="0" rIns="0" bIns="0" rtlCol="0" anchor="t">
            <a:spAutoFit/>
          </a:bodyPr>
          <a:lstStyle/>
          <a:p>
            <a:pPr algn="l">
              <a:lnSpc>
                <a:spcPts val="12678"/>
              </a:lnSpc>
            </a:pPr>
            <a:r>
              <a:rPr lang="en-US" sz="12552">
                <a:solidFill>
                  <a:srgbClr val="3428BA"/>
                </a:solidFill>
                <a:latin typeface="Anton"/>
                <a:ea typeface="Anton"/>
                <a:cs typeface="Anton"/>
                <a:sym typeface="Anton"/>
              </a:rPr>
              <a:t>TUPLES</a:t>
            </a:r>
          </a:p>
        </p:txBody>
      </p:sp>
      <p:sp>
        <p:nvSpPr>
          <p:cNvPr id="7" name="AutoShape 7"/>
          <p:cNvSpPr/>
          <p:nvPr/>
        </p:nvSpPr>
        <p:spPr>
          <a:xfrm flipV="1">
            <a:off x="3017931" y="7703019"/>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sp>
      <p:sp>
        <p:nvSpPr>
          <p:cNvPr id="8" name="TextBox 8"/>
          <p:cNvSpPr txBox="1"/>
          <p:nvPr/>
        </p:nvSpPr>
        <p:spPr>
          <a:xfrm>
            <a:off x="606779" y="5255366"/>
            <a:ext cx="6524717" cy="1684019"/>
          </a:xfrm>
          <a:prstGeom prst="rect">
            <a:avLst/>
          </a:prstGeom>
        </p:spPr>
        <p:txBody>
          <a:bodyPr lIns="0" tIns="0" rIns="0" bIns="0" rtlCol="0" anchor="t">
            <a:spAutoFit/>
          </a:bodyPr>
          <a:lstStyle/>
          <a:p>
            <a:pPr algn="l">
              <a:lnSpc>
                <a:spcPts val="12678"/>
              </a:lnSpc>
            </a:pPr>
            <a:r>
              <a:rPr lang="en-US" sz="12552">
                <a:solidFill>
                  <a:srgbClr val="FFFFFF"/>
                </a:solidFill>
                <a:latin typeface="Anton"/>
                <a:ea typeface="Anton"/>
                <a:cs typeface="Anton"/>
                <a:sym typeface="Anton"/>
              </a:rPr>
              <a:t>IN PYTHON</a:t>
            </a:r>
          </a:p>
        </p:txBody>
      </p:sp>
      <p:grpSp>
        <p:nvGrpSpPr>
          <p:cNvPr id="9" name="Group 9"/>
          <p:cNvGrpSpPr/>
          <p:nvPr/>
        </p:nvGrpSpPr>
        <p:grpSpPr>
          <a:xfrm>
            <a:off x="15020109" y="2605709"/>
            <a:ext cx="5077990" cy="50779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131496" y="1228187"/>
            <a:ext cx="10427608" cy="7792977"/>
          </a:xfrm>
          <a:prstGeom prst="rect">
            <a:avLst/>
          </a:prstGeom>
        </p:spPr>
        <p:txBody>
          <a:bodyPr lIns="0" tIns="0" rIns="0" bIns="0" rtlCol="0" anchor="t">
            <a:spAutoFit/>
          </a:bodyPr>
          <a:lstStyle/>
          <a:p>
            <a:pPr marL="796648" lvl="1" indent="-398324" algn="l">
              <a:lnSpc>
                <a:spcPts val="5165"/>
              </a:lnSpc>
              <a:buFont typeface="Arial"/>
              <a:buChar char="•"/>
            </a:pPr>
            <a:r>
              <a:rPr lang="en-US" sz="3689">
                <a:solidFill>
                  <a:srgbClr val="000000"/>
                </a:solidFill>
                <a:latin typeface="Poppins"/>
                <a:ea typeface="Poppins"/>
                <a:cs typeface="Poppins"/>
                <a:sym typeface="Poppins"/>
              </a:rPr>
              <a:t>A tuple is an ordered collection of items in Python.</a:t>
            </a:r>
          </a:p>
          <a:p>
            <a:pPr marL="796648" lvl="1" indent="-398324" algn="l">
              <a:lnSpc>
                <a:spcPts val="5165"/>
              </a:lnSpc>
              <a:buFont typeface="Arial"/>
              <a:buChar char="•"/>
            </a:pPr>
            <a:r>
              <a:rPr lang="en-US" sz="3689">
                <a:solidFill>
                  <a:srgbClr val="000000"/>
                </a:solidFill>
                <a:latin typeface="Poppins"/>
                <a:ea typeface="Poppins"/>
                <a:cs typeface="Poppins"/>
                <a:sym typeface="Poppins"/>
              </a:rPr>
              <a:t>It is similar to a list, but immutable (cannot be changed after creation).</a:t>
            </a:r>
          </a:p>
          <a:p>
            <a:pPr marL="796648" lvl="1" indent="-398324" algn="l">
              <a:lnSpc>
                <a:spcPts val="5165"/>
              </a:lnSpc>
              <a:buFont typeface="Arial"/>
              <a:buChar char="•"/>
            </a:pPr>
            <a:r>
              <a:rPr lang="en-US" sz="3689">
                <a:solidFill>
                  <a:srgbClr val="000000"/>
                </a:solidFill>
                <a:latin typeface="Poppins"/>
                <a:ea typeface="Poppins"/>
                <a:cs typeface="Poppins"/>
                <a:sym typeface="Poppins"/>
              </a:rPr>
              <a:t>Can store mixed data such as integers, strings, floats, etc.</a:t>
            </a:r>
          </a:p>
          <a:p>
            <a:pPr marL="796648" lvl="1" indent="-398324" algn="l">
              <a:lnSpc>
                <a:spcPts val="5165"/>
              </a:lnSpc>
              <a:buFont typeface="Arial"/>
              <a:buChar char="•"/>
            </a:pPr>
            <a:r>
              <a:rPr lang="en-US" sz="3689">
                <a:solidFill>
                  <a:srgbClr val="000000"/>
                </a:solidFill>
                <a:latin typeface="Poppins"/>
                <a:ea typeface="Poppins"/>
                <a:cs typeface="Poppins"/>
                <a:sym typeface="Poppins"/>
              </a:rPr>
              <a:t>Tuples are useful when we want to store fixed data that should not change.</a:t>
            </a:r>
          </a:p>
          <a:p>
            <a:pPr marL="796648" lvl="1" indent="-398324" algn="l">
              <a:lnSpc>
                <a:spcPts val="5165"/>
              </a:lnSpc>
              <a:buFont typeface="Arial"/>
              <a:buChar char="•"/>
            </a:pPr>
            <a:r>
              <a:rPr lang="en-US" sz="3689">
                <a:solidFill>
                  <a:srgbClr val="000000"/>
                </a:solidFill>
                <a:latin typeface="Poppins"/>
                <a:ea typeface="Poppins"/>
                <a:cs typeface="Poppins"/>
                <a:sym typeface="Poppins"/>
              </a:rPr>
              <a:t>Example - Storing days of the week:</a:t>
            </a:r>
          </a:p>
          <a:p>
            <a:pPr marL="796648" lvl="1" indent="-398324" algn="l">
              <a:lnSpc>
                <a:spcPts val="5165"/>
              </a:lnSpc>
              <a:buFont typeface="Arial"/>
              <a:buChar char="•"/>
            </a:pPr>
            <a:r>
              <a:rPr lang="en-US" sz="3689">
                <a:solidFill>
                  <a:srgbClr val="000000"/>
                </a:solidFill>
                <a:latin typeface="Poppins"/>
                <a:ea typeface="Poppins"/>
                <a:cs typeface="Poppins"/>
                <a:sym typeface="Poppins"/>
              </a:rPr>
              <a:t>days = ("Monday", "Tuesday", "Wednesday",   "Thursday", "Friday", "Saturday", "Sunday")</a:t>
            </a:r>
          </a:p>
        </p:txBody>
      </p:sp>
      <p:pic>
        <p:nvPicPr>
          <p:cNvPr id="13" name="Picture 13"/>
          <p:cNvPicPr>
            <a:picLocks noChangeAspect="1"/>
          </p:cNvPicPr>
          <p:nvPr/>
        </p:nvPicPr>
        <p:blipFill>
          <a:blip r:embed="rId4"/>
          <a:srcRect/>
          <a:stretch>
            <a:fillRect/>
          </a:stretch>
        </p:blipFill>
        <p:spPr>
          <a:xfrm flipH="1">
            <a:off x="14775696" y="78730"/>
            <a:ext cx="3512304" cy="1685906"/>
          </a:xfrm>
          <a:prstGeom prst="rect">
            <a:avLst/>
          </a:prstGeom>
        </p:spPr>
      </p:pic>
      <p:pic>
        <p:nvPicPr>
          <p:cNvPr id="14" name="Picture 14"/>
          <p:cNvPicPr>
            <a:picLocks noChangeAspect="1"/>
          </p:cNvPicPr>
          <p:nvPr/>
        </p:nvPicPr>
        <p:blipFill>
          <a:blip r:embed="rId4"/>
          <a:srcRect/>
          <a:stretch>
            <a:fillRect/>
          </a:stretch>
        </p:blipFill>
        <p:spPr>
          <a:xfrm flipH="1">
            <a:off x="15020109" y="8731663"/>
            <a:ext cx="3240285" cy="1555337"/>
          </a:xfrm>
          <a:prstGeom prst="rect">
            <a:avLst/>
          </a:prstGeom>
        </p:spPr>
      </p:pic>
      <p:sp>
        <p:nvSpPr>
          <p:cNvPr id="15" name="Freeform 15"/>
          <p:cNvSpPr/>
          <p:nvPr/>
        </p:nvSpPr>
        <p:spPr>
          <a:xfrm>
            <a:off x="2824553" y="9038887"/>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CREATING TUPLES</a:t>
            </a:r>
          </a:p>
        </p:txBody>
      </p:sp>
      <p:sp>
        <p:nvSpPr>
          <p:cNvPr id="3" name="TextBox 3"/>
          <p:cNvSpPr txBox="1"/>
          <p:nvPr/>
        </p:nvSpPr>
        <p:spPr>
          <a:xfrm>
            <a:off x="1028700" y="1781381"/>
            <a:ext cx="16230600" cy="77279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Tuples are defined by parentheses ().</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T1= (“mango”, “apple”, “grapes”)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Creating empty tuple:</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T1 = tuple()</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Creating single element tuple:</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 T1 = (5)    # not a tuple, just integer </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T1 = (5,)    # correct way</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Creating tuple from existing sequence:</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T1 = tuple(“python”)</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Creating list from keyboard input:</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T1 = tuple(input(“Enter tuple elements:”)) </a:t>
            </a:r>
          </a:p>
        </p:txBody>
      </p:sp>
      <p:pic>
        <p:nvPicPr>
          <p:cNvPr id="4" name="Picture 4"/>
          <p:cNvPicPr>
            <a:picLocks noChangeAspect="1"/>
          </p:cNvPicPr>
          <p:nvPr/>
        </p:nvPicPr>
        <p:blipFill>
          <a:blip r:embed="rId2"/>
          <a:srcRect/>
          <a:stretch>
            <a:fillRect/>
          </a:stretch>
        </p:blipFill>
        <p:spPr>
          <a:xfrm flipH="1">
            <a:off x="14221701" y="392517"/>
            <a:ext cx="3958208" cy="1899940"/>
          </a:xfrm>
          <a:prstGeom prst="rect">
            <a:avLst/>
          </a:prstGeom>
        </p:spPr>
      </p:pic>
      <p:pic>
        <p:nvPicPr>
          <p:cNvPr id="5" name="Picture 5"/>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221701" y="392517"/>
            <a:ext cx="3958208" cy="1899940"/>
          </a:xfrm>
          <a:prstGeom prst="rect">
            <a:avLst/>
          </a:prstGeom>
        </p:spPr>
      </p:pic>
      <p:pic>
        <p:nvPicPr>
          <p:cNvPr id="3" name="Picture 3"/>
          <p:cNvPicPr>
            <a:picLocks noChangeAspect="1"/>
          </p:cNvPicPr>
          <p:nvPr/>
        </p:nvPicPr>
        <p:blipFill>
          <a:blip r:embed="rId2"/>
          <a:srcRect/>
          <a:stretch>
            <a:fillRect/>
          </a:stretch>
        </p:blipFill>
        <p:spPr>
          <a:xfrm flipH="1">
            <a:off x="15047715" y="8731663"/>
            <a:ext cx="3240285" cy="1555337"/>
          </a:xfrm>
          <a:prstGeom prst="rect">
            <a:avLst/>
          </a:prstGeom>
        </p:spPr>
      </p:pic>
      <p:sp>
        <p:nvSpPr>
          <p:cNvPr id="5" name="TextBox 5"/>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SIMILARITIES BETWEEN LISTS AND TUPLES</a:t>
            </a:r>
          </a:p>
        </p:txBody>
      </p:sp>
      <p:graphicFrame>
        <p:nvGraphicFramePr>
          <p:cNvPr id="6" name="Table 5">
            <a:extLst>
              <a:ext uri="{FF2B5EF4-FFF2-40B4-BE49-F238E27FC236}">
                <a16:creationId xmlns:a16="http://schemas.microsoft.com/office/drawing/2014/main" id="{B72E779D-1929-279B-362D-DB1FB1589E4D}"/>
              </a:ext>
            </a:extLst>
          </p:cNvPr>
          <p:cNvGraphicFramePr>
            <a:graphicFrameLocks noGrp="1"/>
          </p:cNvGraphicFramePr>
          <p:nvPr>
            <p:extLst>
              <p:ext uri="{D42A27DB-BD31-4B8C-83A1-F6EECF244321}">
                <p14:modId xmlns:p14="http://schemas.microsoft.com/office/powerpoint/2010/main" val="304340427"/>
              </p:ext>
            </p:extLst>
          </p:nvPr>
        </p:nvGraphicFramePr>
        <p:xfrm>
          <a:off x="1828800" y="2292456"/>
          <a:ext cx="14401800" cy="6813443"/>
        </p:xfrm>
        <a:graphic>
          <a:graphicData uri="http://schemas.openxmlformats.org/drawingml/2006/table">
            <a:tbl>
              <a:tblPr/>
              <a:tblGrid>
                <a:gridCol w="4800600">
                  <a:extLst>
                    <a:ext uri="{9D8B030D-6E8A-4147-A177-3AD203B41FA5}">
                      <a16:colId xmlns:a16="http://schemas.microsoft.com/office/drawing/2014/main" val="3211273846"/>
                    </a:ext>
                  </a:extLst>
                </a:gridCol>
                <a:gridCol w="4800600">
                  <a:extLst>
                    <a:ext uri="{9D8B030D-6E8A-4147-A177-3AD203B41FA5}">
                      <a16:colId xmlns:a16="http://schemas.microsoft.com/office/drawing/2014/main" val="1292638889"/>
                    </a:ext>
                  </a:extLst>
                </a:gridCol>
                <a:gridCol w="4800600">
                  <a:extLst>
                    <a:ext uri="{9D8B030D-6E8A-4147-A177-3AD203B41FA5}">
                      <a16:colId xmlns:a16="http://schemas.microsoft.com/office/drawing/2014/main" val="1158137490"/>
                    </a:ext>
                  </a:extLst>
                </a:gridCol>
              </a:tblGrid>
              <a:tr h="813307">
                <a:tc>
                  <a:txBody>
                    <a:bodyPr/>
                    <a:lstStyle/>
                    <a:p>
                      <a:pPr>
                        <a:buNone/>
                      </a:pPr>
                      <a:r>
                        <a:rPr lang="en-IN" sz="2800" b="1" dirty="0">
                          <a:solidFill>
                            <a:srgbClr val="3428BA"/>
                          </a:solidFill>
                          <a:effectLst/>
                        </a:rPr>
                        <a:t>Feature</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a:solidFill>
                            <a:srgbClr val="3428BA"/>
                          </a:solidFill>
                          <a:effectLst/>
                        </a:rPr>
                        <a:t>Lists Example</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dirty="0">
                          <a:solidFill>
                            <a:srgbClr val="3428BA"/>
                          </a:solidFill>
                          <a:effectLst/>
                        </a:rPr>
                        <a:t>Tuples Example</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93921357"/>
                  </a:ext>
                </a:extLst>
              </a:tr>
              <a:tr h="813307">
                <a:tc>
                  <a:txBody>
                    <a:bodyPr/>
                    <a:lstStyle/>
                    <a:p>
                      <a:pPr algn="l" rtl="0">
                        <a:buNone/>
                      </a:pPr>
                      <a:r>
                        <a:rPr lang="en-IN" sz="2800" b="1" i="0">
                          <a:solidFill>
                            <a:srgbClr val="000000"/>
                          </a:solidFill>
                          <a:effectLst/>
                        </a:rPr>
                        <a:t>Length</a:t>
                      </a:r>
                      <a:r>
                        <a:rPr lang="en-IN" sz="2800" b="0" i="0">
                          <a:solidFill>
                            <a:srgbClr val="000000"/>
                          </a:solidFill>
                          <a:effectLst/>
                        </a:rPr>
                        <a:t> (len())</a:t>
                      </a:r>
                      <a:endParaRPr lang="en-IN" sz="2800">
                        <a:effectLst/>
                      </a:endParaRP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len([10, 20, 30]) → 3</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err="1">
                          <a:effectLst/>
                        </a:rPr>
                        <a:t>len</a:t>
                      </a:r>
                      <a:r>
                        <a:rPr lang="en-IN" sz="2800" dirty="0">
                          <a:effectLst/>
                        </a:rPr>
                        <a:t>((10, 20, 30)) → 3</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554551619"/>
                  </a:ext>
                </a:extLst>
              </a:tr>
              <a:tr h="813307">
                <a:tc>
                  <a:txBody>
                    <a:bodyPr/>
                    <a:lstStyle/>
                    <a:p>
                      <a:pPr>
                        <a:buNone/>
                      </a:pPr>
                      <a:r>
                        <a:rPr lang="en-IN" sz="2800" b="1">
                          <a:effectLst/>
                        </a:rPr>
                        <a:t>Indexing</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[10, 20, 30][1] → 20</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(10, 20, 30)[1] → 20</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026857992"/>
                  </a:ext>
                </a:extLst>
              </a:tr>
              <a:tr h="1120294">
                <a:tc>
                  <a:txBody>
                    <a:bodyPr/>
                    <a:lstStyle/>
                    <a:p>
                      <a:pPr>
                        <a:buNone/>
                      </a:pPr>
                      <a:r>
                        <a:rPr lang="en-IN" sz="2800" b="1">
                          <a:effectLst/>
                        </a:rPr>
                        <a:t>Slicing</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[10, 20, 30][0:2] → [10,20]</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(10, 20, 30)[0:2] → (10,20)</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725656587"/>
                  </a:ext>
                </a:extLst>
              </a:tr>
              <a:tr h="813307">
                <a:tc>
                  <a:txBody>
                    <a:bodyPr/>
                    <a:lstStyle/>
                    <a:p>
                      <a:pPr>
                        <a:buNone/>
                      </a:pPr>
                      <a:r>
                        <a:rPr lang="en-IN" sz="2800" b="1">
                          <a:effectLst/>
                        </a:rPr>
                        <a:t>Membership operators</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20 in [10, 20, 30] → True</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dirty="0">
                          <a:effectLst/>
                        </a:rPr>
                        <a:t>20 in (10, 20, 30) → True</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153093579"/>
                  </a:ext>
                </a:extLst>
              </a:tr>
              <a:tr h="813307">
                <a:tc>
                  <a:txBody>
                    <a:bodyPr/>
                    <a:lstStyle/>
                    <a:p>
                      <a:pPr>
                        <a:buNone/>
                      </a:pPr>
                      <a:r>
                        <a:rPr lang="en-IN" sz="2800" b="1">
                          <a:effectLst/>
                        </a:rPr>
                        <a:t>Concatenation (+)</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[1,2] + [3,4] → [1,2,3,4]</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(1,2) + (3,4) → (1,2,3,4)</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065244687"/>
                  </a:ext>
                </a:extLst>
              </a:tr>
              <a:tr h="813307">
                <a:tc>
                  <a:txBody>
                    <a:bodyPr/>
                    <a:lstStyle/>
                    <a:p>
                      <a:pPr>
                        <a:buNone/>
                      </a:pPr>
                      <a:r>
                        <a:rPr lang="en-IN" sz="2800" b="1">
                          <a:effectLst/>
                        </a:rPr>
                        <a:t>Replication (*)</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[1,2] * 2 → [1,2,1,2]</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(1,2) * 2 → (1,2,1,2)</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567268180"/>
                  </a:ext>
                </a:extLst>
              </a:tr>
              <a:tr h="813307">
                <a:tc>
                  <a:txBody>
                    <a:bodyPr/>
                    <a:lstStyle/>
                    <a:p>
                      <a:pPr>
                        <a:buNone/>
                      </a:pPr>
                      <a:r>
                        <a:rPr lang="en-IN" sz="2800" b="1">
                          <a:effectLst/>
                        </a:rPr>
                        <a:t>Accessing elements</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[10, 20, 30][0] → 10</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(10, 20, 30)[0] → 10</a:t>
                      </a:r>
                    </a:p>
                  </a:txBody>
                  <a:tcPr marL="85103" marR="85103" marT="42551" marB="42551"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37418392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329792" y="-26266"/>
            <a:ext cx="3958208" cy="1899940"/>
          </a:xfrm>
          <a:prstGeom prst="rect">
            <a:avLst/>
          </a:prstGeom>
        </p:spPr>
      </p:pic>
      <p:pic>
        <p:nvPicPr>
          <p:cNvPr id="3" name="Picture 3"/>
          <p:cNvPicPr>
            <a:picLocks noChangeAspect="1"/>
          </p:cNvPicPr>
          <p:nvPr/>
        </p:nvPicPr>
        <p:blipFill>
          <a:blip r:embed="rId2"/>
          <a:srcRect/>
          <a:stretch>
            <a:fillRect/>
          </a:stretch>
        </p:blipFill>
        <p:spPr>
          <a:xfrm flipH="1">
            <a:off x="15047715" y="8731663"/>
            <a:ext cx="3240285" cy="1555337"/>
          </a:xfrm>
          <a:prstGeom prst="rect">
            <a:avLst/>
          </a:prstGeom>
        </p:spPr>
      </p:pic>
      <p:sp>
        <p:nvSpPr>
          <p:cNvPr id="5" name="TextBox 5"/>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DIFFERENCES BETWEEN LISTS AND TUPLES</a:t>
            </a:r>
          </a:p>
        </p:txBody>
      </p:sp>
      <p:graphicFrame>
        <p:nvGraphicFramePr>
          <p:cNvPr id="7" name="Table 6">
            <a:extLst>
              <a:ext uri="{FF2B5EF4-FFF2-40B4-BE49-F238E27FC236}">
                <a16:creationId xmlns:a16="http://schemas.microsoft.com/office/drawing/2014/main" id="{94875035-3BF1-3777-4D64-C0EBB10FD500}"/>
              </a:ext>
            </a:extLst>
          </p:cNvPr>
          <p:cNvGraphicFramePr>
            <a:graphicFrameLocks noGrp="1"/>
          </p:cNvGraphicFramePr>
          <p:nvPr>
            <p:extLst>
              <p:ext uri="{D42A27DB-BD31-4B8C-83A1-F6EECF244321}">
                <p14:modId xmlns:p14="http://schemas.microsoft.com/office/powerpoint/2010/main" val="4216034325"/>
              </p:ext>
            </p:extLst>
          </p:nvPr>
        </p:nvGraphicFramePr>
        <p:xfrm>
          <a:off x="1524000" y="2816014"/>
          <a:ext cx="15697200" cy="5319451"/>
        </p:xfrm>
        <a:graphic>
          <a:graphicData uri="http://schemas.openxmlformats.org/drawingml/2006/table">
            <a:tbl>
              <a:tblPr/>
              <a:tblGrid>
                <a:gridCol w="5232400">
                  <a:extLst>
                    <a:ext uri="{9D8B030D-6E8A-4147-A177-3AD203B41FA5}">
                      <a16:colId xmlns:a16="http://schemas.microsoft.com/office/drawing/2014/main" val="2933769094"/>
                    </a:ext>
                  </a:extLst>
                </a:gridCol>
                <a:gridCol w="5232400">
                  <a:extLst>
                    <a:ext uri="{9D8B030D-6E8A-4147-A177-3AD203B41FA5}">
                      <a16:colId xmlns:a16="http://schemas.microsoft.com/office/drawing/2014/main" val="1374420990"/>
                    </a:ext>
                  </a:extLst>
                </a:gridCol>
                <a:gridCol w="5232400">
                  <a:extLst>
                    <a:ext uri="{9D8B030D-6E8A-4147-A177-3AD203B41FA5}">
                      <a16:colId xmlns:a16="http://schemas.microsoft.com/office/drawing/2014/main" val="1203299035"/>
                    </a:ext>
                  </a:extLst>
                </a:gridCol>
              </a:tblGrid>
              <a:tr h="841097">
                <a:tc>
                  <a:txBody>
                    <a:bodyPr/>
                    <a:lstStyle/>
                    <a:p>
                      <a:pPr>
                        <a:buNone/>
                      </a:pPr>
                      <a:r>
                        <a:rPr lang="en-IN" sz="2800" b="1" dirty="0">
                          <a:solidFill>
                            <a:srgbClr val="3428BA"/>
                          </a:solidFill>
                          <a:effectLst/>
                        </a:rPr>
                        <a:t>Aspect</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a:solidFill>
                            <a:srgbClr val="3428BA"/>
                          </a:solidFill>
                          <a:effectLst/>
                        </a:rPr>
                        <a:t>List</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a:solidFill>
                            <a:srgbClr val="3428BA"/>
                          </a:solidFill>
                          <a:effectLst/>
                        </a:rPr>
                        <a:t>Tuple</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68499471"/>
                  </a:ext>
                </a:extLst>
              </a:tr>
              <a:tr h="912632">
                <a:tc>
                  <a:txBody>
                    <a:bodyPr/>
                    <a:lstStyle/>
                    <a:p>
                      <a:pPr>
                        <a:buNone/>
                      </a:pPr>
                      <a:r>
                        <a:rPr lang="en-IN" sz="2800" b="1">
                          <a:effectLst/>
                        </a:rPr>
                        <a:t>Mutability</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Mutable (can be changed)</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Immutable (cannot be changed)</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923602112"/>
                  </a:ext>
                </a:extLst>
              </a:tr>
              <a:tr h="841097">
                <a:tc>
                  <a:txBody>
                    <a:bodyPr/>
                    <a:lstStyle/>
                    <a:p>
                      <a:pPr>
                        <a:buNone/>
                      </a:pPr>
                      <a:r>
                        <a:rPr lang="en-IN" sz="2800" b="1">
                          <a:effectLst/>
                        </a:rPr>
                        <a:t>Syntax</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Square brackets [ ]</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Parentheses ( )</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70578687"/>
                  </a:ext>
                </a:extLst>
              </a:tr>
              <a:tr h="841097">
                <a:tc>
                  <a:txBody>
                    <a:bodyPr/>
                    <a:lstStyle/>
                    <a:p>
                      <a:pPr>
                        <a:buNone/>
                      </a:pPr>
                      <a:r>
                        <a:rPr lang="en-IN" sz="2800" b="1">
                          <a:effectLst/>
                        </a:rPr>
                        <a:t>Performance</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Slower (because mutable)</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Faster (because immutable)</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735083692"/>
                  </a:ext>
                </a:extLst>
              </a:tr>
              <a:tr h="912632">
                <a:tc>
                  <a:txBody>
                    <a:bodyPr/>
                    <a:lstStyle/>
                    <a:p>
                      <a:pPr>
                        <a:buNone/>
                      </a:pPr>
                      <a:r>
                        <a:rPr lang="en-IN" sz="2800" b="1">
                          <a:effectLst/>
                        </a:rPr>
                        <a:t>Methods available</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Many methods like append(), remove(), sort()</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dirty="0">
                          <a:effectLst/>
                        </a:rPr>
                        <a:t>Fewer methods (mostly count, index)</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875812935"/>
                  </a:ext>
                </a:extLst>
              </a:tr>
              <a:tr h="912632">
                <a:tc>
                  <a:txBody>
                    <a:bodyPr/>
                    <a:lstStyle/>
                    <a:p>
                      <a:pPr>
                        <a:buNone/>
                      </a:pPr>
                      <a:r>
                        <a:rPr lang="en-IN" sz="2800" b="1">
                          <a:effectLst/>
                        </a:rPr>
                        <a:t>Use case</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Used when data needs modification</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dirty="0">
                          <a:effectLst/>
                        </a:rPr>
                        <a:t>Used when data should stay fixed</a:t>
                      </a:r>
                    </a:p>
                  </a:txBody>
                  <a:tcPr marL="88323" marR="88323" marT="44162" marB="44162"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6047425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329792" y="0"/>
            <a:ext cx="3958208" cy="1899940"/>
          </a:xfrm>
          <a:prstGeom prst="rect">
            <a:avLst/>
          </a:prstGeom>
        </p:spPr>
      </p:pic>
      <p:pic>
        <p:nvPicPr>
          <p:cNvPr id="3" name="Picture 3"/>
          <p:cNvPicPr>
            <a:picLocks noChangeAspect="1"/>
          </p:cNvPicPr>
          <p:nvPr/>
        </p:nvPicPr>
        <p:blipFill>
          <a:blip r:embed="rId2"/>
          <a:srcRect/>
          <a:stretch>
            <a:fillRect/>
          </a:stretch>
        </p:blipFill>
        <p:spPr>
          <a:xfrm flipH="1">
            <a:off x="15047715" y="8731663"/>
            <a:ext cx="3240285" cy="1555337"/>
          </a:xfrm>
          <a:prstGeom prst="rect">
            <a:avLst/>
          </a:prstGeom>
        </p:spPr>
      </p:pic>
      <p:sp>
        <p:nvSpPr>
          <p:cNvPr id="4" name="TextBox 4"/>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TUPLE OPERATIONS</a:t>
            </a:r>
          </a:p>
        </p:txBody>
      </p:sp>
      <p:sp>
        <p:nvSpPr>
          <p:cNvPr id="5" name="TextBox 5"/>
          <p:cNvSpPr txBox="1"/>
          <p:nvPr/>
        </p:nvSpPr>
        <p:spPr>
          <a:xfrm>
            <a:off x="1028700" y="2968490"/>
            <a:ext cx="16588284"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TRAVERSING A TUPLE :</a:t>
            </a:r>
          </a:p>
        </p:txBody>
      </p:sp>
      <p:sp>
        <p:nvSpPr>
          <p:cNvPr id="6" name="TextBox 6"/>
          <p:cNvSpPr txBox="1"/>
          <p:nvPr/>
        </p:nvSpPr>
        <p:spPr>
          <a:xfrm>
            <a:off x="1028700" y="4076960"/>
            <a:ext cx="16230600" cy="34988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We can loop through a tuple using a for loop.</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tuple1 = (10, 20, 30, 40)</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for item in tuple1:</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print(item, end=" ")                          # Output: 10 20 30 40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329792" y="0"/>
            <a:ext cx="3958208" cy="1899940"/>
          </a:xfrm>
          <a:prstGeom prst="rect">
            <a:avLst/>
          </a:prstGeom>
        </p:spPr>
      </p:pic>
      <p:pic>
        <p:nvPicPr>
          <p:cNvPr id="3" name="Picture 3"/>
          <p:cNvPicPr>
            <a:picLocks noChangeAspect="1"/>
          </p:cNvPicPr>
          <p:nvPr/>
        </p:nvPicPr>
        <p:blipFill>
          <a:blip r:embed="rId2"/>
          <a:srcRect/>
          <a:stretch>
            <a:fillRect/>
          </a:stretch>
        </p:blipFill>
        <p:spPr>
          <a:xfrm flipH="1">
            <a:off x="15047715" y="8731663"/>
            <a:ext cx="3240285" cy="1555337"/>
          </a:xfrm>
          <a:prstGeom prst="rect">
            <a:avLst/>
          </a:prstGeom>
        </p:spPr>
      </p:pic>
      <p:sp>
        <p:nvSpPr>
          <p:cNvPr id="4" name="TextBox 4"/>
          <p:cNvSpPr txBox="1"/>
          <p:nvPr/>
        </p:nvSpPr>
        <p:spPr>
          <a:xfrm>
            <a:off x="1028700" y="1114425"/>
            <a:ext cx="16588284"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JOINING TUPLES :</a:t>
            </a:r>
          </a:p>
        </p:txBody>
      </p:sp>
      <p:sp>
        <p:nvSpPr>
          <p:cNvPr id="5" name="TextBox 5"/>
          <p:cNvSpPr txBox="1"/>
          <p:nvPr/>
        </p:nvSpPr>
        <p:spPr>
          <a:xfrm>
            <a:off x="1028700" y="1823740"/>
            <a:ext cx="16230600" cy="27940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Tuples can be combined using the + operator.</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t1 = (1, 2, 3)</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t2 = (4, 5)</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print(t1 + t2)                          # Output: 1 2 3 4 5</a:t>
            </a:r>
          </a:p>
        </p:txBody>
      </p:sp>
      <p:sp>
        <p:nvSpPr>
          <p:cNvPr id="6" name="TextBox 6"/>
          <p:cNvSpPr txBox="1"/>
          <p:nvPr/>
        </p:nvSpPr>
        <p:spPr>
          <a:xfrm>
            <a:off x="1028700" y="5765164"/>
            <a:ext cx="16230600"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REPEATING/REPLICATING TUPLES (*) :</a:t>
            </a:r>
          </a:p>
        </p:txBody>
      </p:sp>
      <p:sp>
        <p:nvSpPr>
          <p:cNvPr id="7" name="TextBox 7"/>
          <p:cNvSpPr txBox="1"/>
          <p:nvPr/>
        </p:nvSpPr>
        <p:spPr>
          <a:xfrm>
            <a:off x="1028700" y="6464300"/>
            <a:ext cx="16230600" cy="27940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Tuples can be repeated using the * operator.</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t1 = ("A", "B")</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print(t1 * 3)  </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Output: ('A', 'B', 'A', 'B', 'A', 'B')</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329792" y="0"/>
            <a:ext cx="3958208" cy="1899940"/>
          </a:xfrm>
          <a:prstGeom prst="rect">
            <a:avLst/>
          </a:prstGeom>
        </p:spPr>
      </p:pic>
      <p:pic>
        <p:nvPicPr>
          <p:cNvPr id="3" name="Picture 3"/>
          <p:cNvPicPr>
            <a:picLocks noChangeAspect="1"/>
          </p:cNvPicPr>
          <p:nvPr/>
        </p:nvPicPr>
        <p:blipFill>
          <a:blip r:embed="rId2"/>
          <a:srcRect/>
          <a:stretch>
            <a:fillRect/>
          </a:stretch>
        </p:blipFill>
        <p:spPr>
          <a:xfrm flipH="1">
            <a:off x="15047715" y="8731663"/>
            <a:ext cx="3240285" cy="1555337"/>
          </a:xfrm>
          <a:prstGeom prst="rect">
            <a:avLst/>
          </a:prstGeom>
        </p:spPr>
      </p:pic>
      <p:sp>
        <p:nvSpPr>
          <p:cNvPr id="4" name="TextBox 4"/>
          <p:cNvSpPr txBox="1"/>
          <p:nvPr/>
        </p:nvSpPr>
        <p:spPr>
          <a:xfrm>
            <a:off x="1028700" y="1114425"/>
            <a:ext cx="16588284"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SLICING TUPLES :</a:t>
            </a:r>
          </a:p>
        </p:txBody>
      </p:sp>
      <p:sp>
        <p:nvSpPr>
          <p:cNvPr id="5" name="TextBox 5"/>
          <p:cNvSpPr txBox="1"/>
          <p:nvPr/>
        </p:nvSpPr>
        <p:spPr>
          <a:xfrm>
            <a:off x="1028700" y="1823740"/>
            <a:ext cx="16230600" cy="27940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Tuples support slicing like lists and strings.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t1 = (10, 20, 30, 40, 50)</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print(t1[1:4])   # (20, 30, 40)</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print(t1[-2:])   # (40, 50)</a:t>
            </a:r>
          </a:p>
        </p:txBody>
      </p:sp>
      <p:sp>
        <p:nvSpPr>
          <p:cNvPr id="6" name="TextBox 6"/>
          <p:cNvSpPr txBox="1"/>
          <p:nvPr/>
        </p:nvSpPr>
        <p:spPr>
          <a:xfrm>
            <a:off x="1028700" y="5459289"/>
            <a:ext cx="16230600"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UNPACKING TUPLES :</a:t>
            </a:r>
          </a:p>
        </p:txBody>
      </p:sp>
      <p:sp>
        <p:nvSpPr>
          <p:cNvPr id="7" name="TextBox 7"/>
          <p:cNvSpPr txBox="1"/>
          <p:nvPr/>
        </p:nvSpPr>
        <p:spPr>
          <a:xfrm>
            <a:off x="1028700" y="6167949"/>
            <a:ext cx="16230600" cy="34988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Tuple elements can be assigned directly to variables.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 t1 = (100, 200, 300)</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a, b, c = t1</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print(a)  # 100</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print(b)  # 200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545561" y="714692"/>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TUPLE FUNCTIONS</a:t>
            </a:r>
          </a:p>
        </p:txBody>
      </p:sp>
      <p:pic>
        <p:nvPicPr>
          <p:cNvPr id="4" name="Picture 4"/>
          <p:cNvPicPr>
            <a:picLocks noChangeAspect="1"/>
          </p:cNvPicPr>
          <p:nvPr/>
        </p:nvPicPr>
        <p:blipFill>
          <a:blip r:embed="rId2"/>
          <a:srcRect/>
          <a:stretch>
            <a:fillRect/>
          </a:stretch>
        </p:blipFill>
        <p:spPr>
          <a:xfrm flipH="1">
            <a:off x="14329792" y="0"/>
            <a:ext cx="3958208" cy="1899940"/>
          </a:xfrm>
          <a:prstGeom prst="rect">
            <a:avLst/>
          </a:prstGeom>
        </p:spPr>
      </p:pic>
      <p:pic>
        <p:nvPicPr>
          <p:cNvPr id="5" name="Picture 5"/>
          <p:cNvPicPr>
            <a:picLocks noChangeAspect="1"/>
          </p:cNvPicPr>
          <p:nvPr/>
        </p:nvPicPr>
        <p:blipFill>
          <a:blip r:embed="rId2"/>
          <a:srcRect/>
          <a:stretch>
            <a:fillRect/>
          </a:stretch>
        </p:blipFill>
        <p:spPr>
          <a:xfrm flipH="1">
            <a:off x="16144875" y="9258300"/>
            <a:ext cx="2143125" cy="1028700"/>
          </a:xfrm>
          <a:prstGeom prst="rect">
            <a:avLst/>
          </a:prstGeom>
        </p:spPr>
      </p:pic>
      <p:graphicFrame>
        <p:nvGraphicFramePr>
          <p:cNvPr id="6" name="Table 5">
            <a:extLst>
              <a:ext uri="{FF2B5EF4-FFF2-40B4-BE49-F238E27FC236}">
                <a16:creationId xmlns:a16="http://schemas.microsoft.com/office/drawing/2014/main" id="{4513D5C0-7056-227F-0DF5-51401CFD35E8}"/>
              </a:ext>
            </a:extLst>
          </p:cNvPr>
          <p:cNvGraphicFramePr>
            <a:graphicFrameLocks noGrp="1"/>
          </p:cNvGraphicFramePr>
          <p:nvPr>
            <p:extLst>
              <p:ext uri="{D42A27DB-BD31-4B8C-83A1-F6EECF244321}">
                <p14:modId xmlns:p14="http://schemas.microsoft.com/office/powerpoint/2010/main" val="2175589800"/>
              </p:ext>
            </p:extLst>
          </p:nvPr>
        </p:nvGraphicFramePr>
        <p:xfrm>
          <a:off x="2057400" y="2400300"/>
          <a:ext cx="14554200" cy="6210300"/>
        </p:xfrm>
        <a:graphic>
          <a:graphicData uri="http://schemas.openxmlformats.org/drawingml/2006/table">
            <a:tbl>
              <a:tblPr/>
              <a:tblGrid>
                <a:gridCol w="4851400">
                  <a:extLst>
                    <a:ext uri="{9D8B030D-6E8A-4147-A177-3AD203B41FA5}">
                      <a16:colId xmlns:a16="http://schemas.microsoft.com/office/drawing/2014/main" val="3784855633"/>
                    </a:ext>
                  </a:extLst>
                </a:gridCol>
                <a:gridCol w="4851400">
                  <a:extLst>
                    <a:ext uri="{9D8B030D-6E8A-4147-A177-3AD203B41FA5}">
                      <a16:colId xmlns:a16="http://schemas.microsoft.com/office/drawing/2014/main" val="2789291905"/>
                    </a:ext>
                  </a:extLst>
                </a:gridCol>
                <a:gridCol w="4851400">
                  <a:extLst>
                    <a:ext uri="{9D8B030D-6E8A-4147-A177-3AD203B41FA5}">
                      <a16:colId xmlns:a16="http://schemas.microsoft.com/office/drawing/2014/main" val="3843473041"/>
                    </a:ext>
                  </a:extLst>
                </a:gridCol>
              </a:tblGrid>
              <a:tr h="639348">
                <a:tc>
                  <a:txBody>
                    <a:bodyPr/>
                    <a:lstStyle/>
                    <a:p>
                      <a:pPr>
                        <a:buNone/>
                      </a:pPr>
                      <a:r>
                        <a:rPr lang="en-IN" sz="2800" b="1" dirty="0">
                          <a:solidFill>
                            <a:srgbClr val="240960"/>
                          </a:solidFill>
                          <a:effectLst/>
                        </a:rPr>
                        <a:t>Function</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a:solidFill>
                            <a:srgbClr val="240960"/>
                          </a:solidFill>
                          <a:effectLst/>
                        </a:rPr>
                        <a:t>Description</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dirty="0">
                          <a:solidFill>
                            <a:srgbClr val="240960"/>
                          </a:solidFill>
                          <a:effectLst/>
                        </a:rPr>
                        <a:t>Example</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633933209"/>
                  </a:ext>
                </a:extLst>
              </a:tr>
              <a:tr h="928492">
                <a:tc>
                  <a:txBody>
                    <a:bodyPr/>
                    <a:lstStyle/>
                    <a:p>
                      <a:pPr>
                        <a:buNone/>
                      </a:pPr>
                      <a:r>
                        <a:rPr lang="en-IN" sz="2800" b="1">
                          <a:effectLst/>
                        </a:rPr>
                        <a:t>len()</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dirty="0">
                          <a:effectLst/>
                        </a:rPr>
                        <a:t>Returns the number of elements in a tuple</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err="1">
                          <a:effectLst/>
                        </a:rPr>
                        <a:t>len</a:t>
                      </a:r>
                      <a:r>
                        <a:rPr lang="en-IN" sz="2800" dirty="0">
                          <a:effectLst/>
                        </a:rPr>
                        <a:t>((10,20,30)) → 3</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189139569"/>
                  </a:ext>
                </a:extLst>
              </a:tr>
              <a:tr h="928492">
                <a:tc>
                  <a:txBody>
                    <a:bodyPr/>
                    <a:lstStyle/>
                    <a:p>
                      <a:pPr>
                        <a:buNone/>
                      </a:pPr>
                      <a:r>
                        <a:rPr lang="en-IN" sz="2800" b="1">
                          <a:effectLst/>
                        </a:rPr>
                        <a:t>max()</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Returns the maximum element</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fr-FR" sz="2800">
                          <a:effectLst/>
                        </a:rPr>
                        <a:t>max((5, 2, 8)) → 8</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392479802"/>
                  </a:ext>
                </a:extLst>
              </a:tr>
              <a:tr h="928492">
                <a:tc>
                  <a:txBody>
                    <a:bodyPr/>
                    <a:lstStyle/>
                    <a:p>
                      <a:pPr>
                        <a:buNone/>
                      </a:pPr>
                      <a:r>
                        <a:rPr lang="en-IN" sz="2800" b="1">
                          <a:effectLst/>
                        </a:rPr>
                        <a:t>min()</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Returns the minimum element</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min((5, 2, 8)) → 2</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484080434"/>
                  </a:ext>
                </a:extLst>
              </a:tr>
              <a:tr h="928492">
                <a:tc>
                  <a:txBody>
                    <a:bodyPr/>
                    <a:lstStyle/>
                    <a:p>
                      <a:pPr>
                        <a:buNone/>
                      </a:pPr>
                      <a:r>
                        <a:rPr lang="en-IN" sz="2800" b="1">
                          <a:effectLst/>
                        </a:rPr>
                        <a:t>sum()</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Returns the sum of numeric elements</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sum((5, 10, 15)) → 30</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484213900"/>
                  </a:ext>
                </a:extLst>
              </a:tr>
              <a:tr h="928492">
                <a:tc>
                  <a:txBody>
                    <a:bodyPr/>
                    <a:lstStyle/>
                    <a:p>
                      <a:pPr>
                        <a:buNone/>
                      </a:pPr>
                      <a:r>
                        <a:rPr lang="en-IN" sz="2800" b="1">
                          <a:effectLst/>
                        </a:rPr>
                        <a:t>sorted()</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Returns a sorted list from the tuple elements</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sorted((3,1,2)) → [1,2,3]</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056824995"/>
                  </a:ext>
                </a:extLst>
              </a:tr>
              <a:tr h="928492">
                <a:tc>
                  <a:txBody>
                    <a:bodyPr/>
                    <a:lstStyle/>
                    <a:p>
                      <a:pPr>
                        <a:buNone/>
                      </a:pPr>
                      <a:r>
                        <a:rPr lang="en-IN" sz="2800" b="1">
                          <a:effectLst/>
                        </a:rPr>
                        <a:t>tuple()</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Converts an iterable into a tuple</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tuple([1,2,3]) → (1,2,3)</a:t>
                      </a:r>
                    </a:p>
                  </a:txBody>
                  <a:tcPr marL="74206" marR="74206" marT="37103" marB="37103"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01506145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700164" y="5026766"/>
            <a:ext cx="10827637" cy="1962678"/>
            <a:chOff x="0" y="0"/>
            <a:chExt cx="2580798" cy="467810"/>
          </a:xfrm>
        </p:grpSpPr>
        <p:sp>
          <p:nvSpPr>
            <p:cNvPr id="4" name="Freeform 4"/>
            <p:cNvSpPr/>
            <p:nvPr/>
          </p:nvSpPr>
          <p:spPr>
            <a:xfrm>
              <a:off x="0" y="0"/>
              <a:ext cx="2580798" cy="467810"/>
            </a:xfrm>
            <a:custGeom>
              <a:avLst/>
              <a:gdLst/>
              <a:ahLst/>
              <a:cxnLst/>
              <a:rect l="l" t="t" r="r" b="b"/>
              <a:pathLst>
                <a:path w="2580798" h="467810">
                  <a:moveTo>
                    <a:pt x="0" y="0"/>
                  </a:moveTo>
                  <a:lnTo>
                    <a:pt x="2580798" y="0"/>
                  </a:lnTo>
                  <a:lnTo>
                    <a:pt x="2580798" y="467810"/>
                  </a:lnTo>
                  <a:lnTo>
                    <a:pt x="0" y="467810"/>
                  </a:lnTo>
                  <a:close/>
                </a:path>
              </a:pathLst>
            </a:custGeom>
            <a:gradFill rotWithShape="1">
              <a:gsLst>
                <a:gs pos="0">
                  <a:srgbClr val="3428BA">
                    <a:alpha val="100000"/>
                  </a:srgbClr>
                </a:gs>
                <a:gs pos="100000">
                  <a:srgbClr val="5FA2DB">
                    <a:alpha val="100000"/>
                  </a:srgbClr>
                </a:gs>
              </a:gsLst>
              <a:lin ang="0"/>
            </a:gradFill>
          </p:spPr>
        </p:sp>
        <p:sp>
          <p:nvSpPr>
            <p:cNvPr id="5" name="TextBox 5"/>
            <p:cNvSpPr txBox="1"/>
            <p:nvPr/>
          </p:nvSpPr>
          <p:spPr>
            <a:xfrm>
              <a:off x="0" y="-38100"/>
              <a:ext cx="2580798" cy="50591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606779" y="3342747"/>
            <a:ext cx="5918164" cy="1684019"/>
          </a:xfrm>
          <a:prstGeom prst="rect">
            <a:avLst/>
          </a:prstGeom>
        </p:spPr>
        <p:txBody>
          <a:bodyPr lIns="0" tIns="0" rIns="0" bIns="0" rtlCol="0" anchor="t">
            <a:spAutoFit/>
          </a:bodyPr>
          <a:lstStyle/>
          <a:p>
            <a:pPr algn="l">
              <a:lnSpc>
                <a:spcPts val="12678"/>
              </a:lnSpc>
            </a:pPr>
            <a:r>
              <a:rPr lang="en-US" sz="12552">
                <a:solidFill>
                  <a:srgbClr val="3428BA"/>
                </a:solidFill>
                <a:latin typeface="Anton"/>
                <a:ea typeface="Anton"/>
                <a:cs typeface="Anton"/>
                <a:sym typeface="Anton"/>
              </a:rPr>
              <a:t>STRINGS</a:t>
            </a:r>
          </a:p>
        </p:txBody>
      </p:sp>
      <p:sp>
        <p:nvSpPr>
          <p:cNvPr id="7" name="AutoShape 7"/>
          <p:cNvSpPr/>
          <p:nvPr/>
        </p:nvSpPr>
        <p:spPr>
          <a:xfrm flipV="1">
            <a:off x="3017931" y="7703019"/>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sp>
      <p:sp>
        <p:nvSpPr>
          <p:cNvPr id="8" name="TextBox 8"/>
          <p:cNvSpPr txBox="1"/>
          <p:nvPr/>
        </p:nvSpPr>
        <p:spPr>
          <a:xfrm>
            <a:off x="606779" y="5255366"/>
            <a:ext cx="6524717" cy="1684019"/>
          </a:xfrm>
          <a:prstGeom prst="rect">
            <a:avLst/>
          </a:prstGeom>
        </p:spPr>
        <p:txBody>
          <a:bodyPr lIns="0" tIns="0" rIns="0" bIns="0" rtlCol="0" anchor="t">
            <a:spAutoFit/>
          </a:bodyPr>
          <a:lstStyle/>
          <a:p>
            <a:pPr algn="l">
              <a:lnSpc>
                <a:spcPts val="12678"/>
              </a:lnSpc>
            </a:pPr>
            <a:r>
              <a:rPr lang="en-US" sz="12552">
                <a:solidFill>
                  <a:srgbClr val="FFFFFF"/>
                </a:solidFill>
                <a:latin typeface="Anton"/>
                <a:ea typeface="Anton"/>
                <a:cs typeface="Anton"/>
                <a:sym typeface="Anton"/>
              </a:rPr>
              <a:t>IN PYTHON</a:t>
            </a:r>
          </a:p>
        </p:txBody>
      </p:sp>
      <p:grpSp>
        <p:nvGrpSpPr>
          <p:cNvPr id="9" name="Group 9"/>
          <p:cNvGrpSpPr/>
          <p:nvPr/>
        </p:nvGrpSpPr>
        <p:grpSpPr>
          <a:xfrm>
            <a:off x="15020109" y="2605709"/>
            <a:ext cx="5077990" cy="50779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131496" y="1799209"/>
            <a:ext cx="10427608" cy="7792977"/>
          </a:xfrm>
          <a:prstGeom prst="rect">
            <a:avLst/>
          </a:prstGeom>
        </p:spPr>
        <p:txBody>
          <a:bodyPr lIns="0" tIns="0" rIns="0" bIns="0" rtlCol="0" anchor="t">
            <a:spAutoFit/>
          </a:bodyPr>
          <a:lstStyle/>
          <a:p>
            <a:pPr marL="796648" lvl="1" indent="-398324" algn="l">
              <a:lnSpc>
                <a:spcPts val="5165"/>
              </a:lnSpc>
              <a:buFont typeface="Arial"/>
              <a:buChar char="•"/>
            </a:pPr>
            <a:r>
              <a:rPr lang="en-US" sz="3689">
                <a:solidFill>
                  <a:srgbClr val="000000"/>
                </a:solidFill>
                <a:latin typeface="Poppins"/>
                <a:ea typeface="Poppins"/>
                <a:cs typeface="Poppins"/>
                <a:sym typeface="Poppins"/>
              </a:rPr>
              <a:t>A string is a sequence of characters enclosed in single (' '), double (" "), or triple quotes (''' ''' or """ """).</a:t>
            </a:r>
          </a:p>
          <a:p>
            <a:pPr marL="796648" lvl="1" indent="-398324" algn="l">
              <a:lnSpc>
                <a:spcPts val="5165"/>
              </a:lnSpc>
              <a:buFont typeface="Arial"/>
              <a:buChar char="•"/>
            </a:pPr>
            <a:r>
              <a:rPr lang="en-US" sz="3689">
                <a:solidFill>
                  <a:srgbClr val="000000"/>
                </a:solidFill>
                <a:latin typeface="Poppins"/>
                <a:ea typeface="Poppins"/>
                <a:cs typeface="Poppins"/>
                <a:sym typeface="Poppins"/>
              </a:rPr>
              <a:t>A string can contain letters, digits, symbols, and spaces.</a:t>
            </a:r>
          </a:p>
          <a:p>
            <a:pPr marL="796648" lvl="1" indent="-398324" algn="l">
              <a:lnSpc>
                <a:spcPts val="5165"/>
              </a:lnSpc>
              <a:buFont typeface="Arial"/>
              <a:buChar char="•"/>
            </a:pPr>
            <a:r>
              <a:rPr lang="en-US" sz="3689">
                <a:solidFill>
                  <a:srgbClr val="000000"/>
                </a:solidFill>
                <a:latin typeface="Poppins"/>
                <a:ea typeface="Poppins"/>
                <a:cs typeface="Poppins"/>
                <a:sym typeface="Poppins"/>
              </a:rPr>
              <a:t>Strings are immutable → once created, they cannot be changed. We can access characters in a string but cannot change or delete them.</a:t>
            </a:r>
          </a:p>
          <a:p>
            <a:pPr marL="796648" lvl="1" indent="-398324" algn="l">
              <a:lnSpc>
                <a:spcPts val="5165"/>
              </a:lnSpc>
              <a:buFont typeface="Arial"/>
              <a:buChar char="•"/>
            </a:pPr>
            <a:r>
              <a:rPr lang="en-US" sz="3689">
                <a:solidFill>
                  <a:srgbClr val="000000"/>
                </a:solidFill>
                <a:latin typeface="Poppins"/>
                <a:ea typeface="Poppins"/>
                <a:cs typeface="Poppins"/>
                <a:sym typeface="Poppins"/>
              </a:rPr>
              <a:t>Strings are a contiguous sequence of characters, indexed from 0 (left to right) and -1 (right to left).</a:t>
            </a:r>
          </a:p>
        </p:txBody>
      </p:sp>
      <p:pic>
        <p:nvPicPr>
          <p:cNvPr id="13" name="Picture 13"/>
          <p:cNvPicPr>
            <a:picLocks noChangeAspect="1"/>
          </p:cNvPicPr>
          <p:nvPr/>
        </p:nvPicPr>
        <p:blipFill>
          <a:blip r:embed="rId4"/>
          <a:srcRect/>
          <a:stretch>
            <a:fillRect/>
          </a:stretch>
        </p:blipFill>
        <p:spPr>
          <a:xfrm flipH="1">
            <a:off x="14221701" y="392517"/>
            <a:ext cx="3958208" cy="1899940"/>
          </a:xfrm>
          <a:prstGeom prst="rect">
            <a:avLst/>
          </a:prstGeom>
        </p:spPr>
      </p:pic>
      <p:pic>
        <p:nvPicPr>
          <p:cNvPr id="14" name="Picture 14"/>
          <p:cNvPicPr>
            <a:picLocks noChangeAspect="1"/>
          </p:cNvPicPr>
          <p:nvPr/>
        </p:nvPicPr>
        <p:blipFill>
          <a:blip r:embed="rId4"/>
          <a:srcRect/>
          <a:stretch>
            <a:fillRect/>
          </a:stretch>
        </p:blipFill>
        <p:spPr>
          <a:xfrm flipH="1">
            <a:off x="15938961" y="8731663"/>
            <a:ext cx="3240285" cy="1555337"/>
          </a:xfrm>
          <a:prstGeom prst="rect">
            <a:avLst/>
          </a:prstGeom>
        </p:spPr>
      </p:pic>
      <p:sp>
        <p:nvSpPr>
          <p:cNvPr id="15" name="Freeform 15"/>
          <p:cNvSpPr/>
          <p:nvPr/>
        </p:nvSpPr>
        <p:spPr>
          <a:xfrm>
            <a:off x="2824553" y="9038887"/>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329792" y="0"/>
            <a:ext cx="3958208" cy="1899940"/>
          </a:xfrm>
          <a:prstGeom prst="rect">
            <a:avLst/>
          </a:prstGeom>
        </p:spPr>
      </p:pic>
      <p:pic>
        <p:nvPicPr>
          <p:cNvPr id="3" name="Picture 3"/>
          <p:cNvPicPr>
            <a:picLocks noChangeAspect="1"/>
          </p:cNvPicPr>
          <p:nvPr/>
        </p:nvPicPr>
        <p:blipFill>
          <a:blip r:embed="rId2"/>
          <a:srcRect/>
          <a:stretch>
            <a:fillRect/>
          </a:stretch>
        </p:blipFill>
        <p:spPr>
          <a:xfrm flipH="1">
            <a:off x="15047715" y="8731663"/>
            <a:ext cx="3240285" cy="1555337"/>
          </a:xfrm>
          <a:prstGeom prst="rect">
            <a:avLst/>
          </a:prstGeom>
        </p:spPr>
      </p:pic>
      <p:sp>
        <p:nvSpPr>
          <p:cNvPr id="5" name="TextBox 5"/>
          <p:cNvSpPr txBox="1"/>
          <p:nvPr/>
        </p:nvSpPr>
        <p:spPr>
          <a:xfrm>
            <a:off x="2775625" y="1167150"/>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TUPLE METHODS</a:t>
            </a:r>
          </a:p>
        </p:txBody>
      </p:sp>
      <p:sp>
        <p:nvSpPr>
          <p:cNvPr id="6" name="TextBox 6"/>
          <p:cNvSpPr txBox="1"/>
          <p:nvPr/>
        </p:nvSpPr>
        <p:spPr>
          <a:xfrm>
            <a:off x="1028700" y="2663636"/>
            <a:ext cx="16230600" cy="13843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000000"/>
                </a:solidFill>
                <a:latin typeface="Canva Sans"/>
                <a:ea typeface="Canva Sans"/>
                <a:cs typeface="Canva Sans"/>
                <a:sym typeface="Canva Sans"/>
              </a:rPr>
              <a:t>Unlike lists, tuples have only two built-in methods (since they are immutable).</a:t>
            </a:r>
          </a:p>
        </p:txBody>
      </p:sp>
      <p:graphicFrame>
        <p:nvGraphicFramePr>
          <p:cNvPr id="8" name="Table 7">
            <a:extLst>
              <a:ext uri="{FF2B5EF4-FFF2-40B4-BE49-F238E27FC236}">
                <a16:creationId xmlns:a16="http://schemas.microsoft.com/office/drawing/2014/main" id="{3B63EDB1-B039-4479-8D9E-B2D2D2E1B90E}"/>
              </a:ext>
            </a:extLst>
          </p:cNvPr>
          <p:cNvGraphicFramePr>
            <a:graphicFrameLocks noGrp="1"/>
          </p:cNvGraphicFramePr>
          <p:nvPr>
            <p:extLst>
              <p:ext uri="{D42A27DB-BD31-4B8C-83A1-F6EECF244321}">
                <p14:modId xmlns:p14="http://schemas.microsoft.com/office/powerpoint/2010/main" val="894897329"/>
              </p:ext>
            </p:extLst>
          </p:nvPr>
        </p:nvGraphicFramePr>
        <p:xfrm>
          <a:off x="1828800" y="4457702"/>
          <a:ext cx="14706600" cy="4273962"/>
        </p:xfrm>
        <a:graphic>
          <a:graphicData uri="http://schemas.openxmlformats.org/drawingml/2006/table">
            <a:tbl>
              <a:tblPr/>
              <a:tblGrid>
                <a:gridCol w="4902200">
                  <a:extLst>
                    <a:ext uri="{9D8B030D-6E8A-4147-A177-3AD203B41FA5}">
                      <a16:colId xmlns:a16="http://schemas.microsoft.com/office/drawing/2014/main" val="4221764424"/>
                    </a:ext>
                  </a:extLst>
                </a:gridCol>
                <a:gridCol w="4902200">
                  <a:extLst>
                    <a:ext uri="{9D8B030D-6E8A-4147-A177-3AD203B41FA5}">
                      <a16:colId xmlns:a16="http://schemas.microsoft.com/office/drawing/2014/main" val="2965432837"/>
                    </a:ext>
                  </a:extLst>
                </a:gridCol>
                <a:gridCol w="4902200">
                  <a:extLst>
                    <a:ext uri="{9D8B030D-6E8A-4147-A177-3AD203B41FA5}">
                      <a16:colId xmlns:a16="http://schemas.microsoft.com/office/drawing/2014/main" val="2148237134"/>
                    </a:ext>
                  </a:extLst>
                </a:gridCol>
              </a:tblGrid>
              <a:tr h="801367">
                <a:tc>
                  <a:txBody>
                    <a:bodyPr/>
                    <a:lstStyle/>
                    <a:p>
                      <a:pPr>
                        <a:buNone/>
                      </a:pPr>
                      <a:r>
                        <a:rPr lang="en-IN" sz="2800" b="1" dirty="0">
                          <a:solidFill>
                            <a:srgbClr val="240960"/>
                          </a:solidFill>
                          <a:effectLst/>
                        </a:rPr>
                        <a:t>Method</a:t>
                      </a:r>
                    </a:p>
                  </a:txBody>
                  <a:tcPr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a:solidFill>
                            <a:srgbClr val="240960"/>
                          </a:solidFill>
                          <a:effectLst/>
                        </a:rPr>
                        <a:t>Description</a:t>
                      </a:r>
                    </a:p>
                  </a:txBody>
                  <a:tcPr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a:solidFill>
                            <a:srgbClr val="240960"/>
                          </a:solidFill>
                          <a:effectLst/>
                        </a:rPr>
                        <a:t>Example</a:t>
                      </a:r>
                    </a:p>
                  </a:txBody>
                  <a:tcPr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525461698"/>
                  </a:ext>
                </a:extLst>
              </a:tr>
              <a:tr h="2047941">
                <a:tc>
                  <a:txBody>
                    <a:bodyPr/>
                    <a:lstStyle/>
                    <a:p>
                      <a:pPr>
                        <a:buNone/>
                      </a:pPr>
                      <a:r>
                        <a:rPr lang="en-IN" sz="2800" b="1">
                          <a:effectLst/>
                        </a:rPr>
                        <a:t>count(x)</a:t>
                      </a:r>
                    </a:p>
                  </a:txBody>
                  <a:tcPr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dirty="0">
                          <a:effectLst/>
                        </a:rPr>
                        <a:t>Returns the number of times x appears in the tuple</a:t>
                      </a:r>
                    </a:p>
                  </a:txBody>
                  <a:tcPr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(1,2,2,3).count(2) → 2</a:t>
                      </a:r>
                    </a:p>
                  </a:txBody>
                  <a:tcPr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117265586"/>
                  </a:ext>
                </a:extLst>
              </a:tr>
              <a:tr h="1424654">
                <a:tc>
                  <a:txBody>
                    <a:bodyPr/>
                    <a:lstStyle/>
                    <a:p>
                      <a:pPr>
                        <a:buNone/>
                      </a:pPr>
                      <a:r>
                        <a:rPr lang="en-IN" sz="2800" b="1">
                          <a:effectLst/>
                        </a:rPr>
                        <a:t>index(x)</a:t>
                      </a:r>
                    </a:p>
                  </a:txBody>
                  <a:tcPr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Returns the first index of element x</a:t>
                      </a:r>
                    </a:p>
                  </a:txBody>
                  <a:tcPr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(10,20,30,20).index(20) → 1</a:t>
                      </a:r>
                    </a:p>
                  </a:txBody>
                  <a:tcPr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18485124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700164" y="5026766"/>
            <a:ext cx="10827637" cy="1962678"/>
            <a:chOff x="0" y="0"/>
            <a:chExt cx="2580798" cy="467810"/>
          </a:xfrm>
        </p:grpSpPr>
        <p:sp>
          <p:nvSpPr>
            <p:cNvPr id="4" name="Freeform 4"/>
            <p:cNvSpPr/>
            <p:nvPr/>
          </p:nvSpPr>
          <p:spPr>
            <a:xfrm>
              <a:off x="0" y="0"/>
              <a:ext cx="2580798" cy="467810"/>
            </a:xfrm>
            <a:custGeom>
              <a:avLst/>
              <a:gdLst/>
              <a:ahLst/>
              <a:cxnLst/>
              <a:rect l="l" t="t" r="r" b="b"/>
              <a:pathLst>
                <a:path w="2580798" h="467810">
                  <a:moveTo>
                    <a:pt x="0" y="0"/>
                  </a:moveTo>
                  <a:lnTo>
                    <a:pt x="2580798" y="0"/>
                  </a:lnTo>
                  <a:lnTo>
                    <a:pt x="2580798" y="467810"/>
                  </a:lnTo>
                  <a:lnTo>
                    <a:pt x="0" y="467810"/>
                  </a:lnTo>
                  <a:close/>
                </a:path>
              </a:pathLst>
            </a:custGeom>
            <a:gradFill rotWithShape="1">
              <a:gsLst>
                <a:gs pos="0">
                  <a:srgbClr val="3428BA">
                    <a:alpha val="100000"/>
                  </a:srgbClr>
                </a:gs>
                <a:gs pos="100000">
                  <a:srgbClr val="5FA2DB">
                    <a:alpha val="100000"/>
                  </a:srgbClr>
                </a:gs>
              </a:gsLst>
              <a:lin ang="0"/>
            </a:gradFill>
          </p:spPr>
        </p:sp>
        <p:sp>
          <p:nvSpPr>
            <p:cNvPr id="5" name="TextBox 5"/>
            <p:cNvSpPr txBox="1"/>
            <p:nvPr/>
          </p:nvSpPr>
          <p:spPr>
            <a:xfrm>
              <a:off x="0" y="-38100"/>
              <a:ext cx="2580798" cy="50591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606779" y="3304647"/>
            <a:ext cx="6904151" cy="1395234"/>
          </a:xfrm>
          <a:prstGeom prst="rect">
            <a:avLst/>
          </a:prstGeom>
        </p:spPr>
        <p:txBody>
          <a:bodyPr lIns="0" tIns="0" rIns="0" bIns="0" rtlCol="0" anchor="t">
            <a:spAutoFit/>
          </a:bodyPr>
          <a:lstStyle/>
          <a:p>
            <a:pPr algn="l">
              <a:lnSpc>
                <a:spcPts val="10557"/>
              </a:lnSpc>
            </a:pPr>
            <a:r>
              <a:rPr lang="en-US" sz="10453">
                <a:solidFill>
                  <a:srgbClr val="3428BA"/>
                </a:solidFill>
                <a:latin typeface="Anton"/>
                <a:ea typeface="Anton"/>
                <a:cs typeface="Anton"/>
                <a:sym typeface="Anton"/>
              </a:rPr>
              <a:t>DICTIONARIES</a:t>
            </a:r>
          </a:p>
        </p:txBody>
      </p:sp>
      <p:sp>
        <p:nvSpPr>
          <p:cNvPr id="7" name="AutoShape 7"/>
          <p:cNvSpPr/>
          <p:nvPr/>
        </p:nvSpPr>
        <p:spPr>
          <a:xfrm flipV="1">
            <a:off x="3017931" y="7703019"/>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sp>
      <p:sp>
        <p:nvSpPr>
          <p:cNvPr id="8" name="TextBox 8"/>
          <p:cNvSpPr txBox="1"/>
          <p:nvPr/>
        </p:nvSpPr>
        <p:spPr>
          <a:xfrm>
            <a:off x="606779" y="5226791"/>
            <a:ext cx="6524717" cy="1464446"/>
          </a:xfrm>
          <a:prstGeom prst="rect">
            <a:avLst/>
          </a:prstGeom>
        </p:spPr>
        <p:txBody>
          <a:bodyPr lIns="0" tIns="0" rIns="0" bIns="0" rtlCol="0" anchor="t">
            <a:spAutoFit/>
          </a:bodyPr>
          <a:lstStyle/>
          <a:p>
            <a:pPr algn="l">
              <a:lnSpc>
                <a:spcPts val="11062"/>
              </a:lnSpc>
            </a:pPr>
            <a:r>
              <a:rPr lang="en-US" sz="10953">
                <a:solidFill>
                  <a:srgbClr val="FFFFFF"/>
                </a:solidFill>
                <a:latin typeface="Anton"/>
                <a:ea typeface="Anton"/>
                <a:cs typeface="Anton"/>
                <a:sym typeface="Anton"/>
              </a:rPr>
              <a:t>IN PYTHON</a:t>
            </a:r>
          </a:p>
        </p:txBody>
      </p:sp>
      <p:grpSp>
        <p:nvGrpSpPr>
          <p:cNvPr id="9" name="Group 9"/>
          <p:cNvGrpSpPr/>
          <p:nvPr/>
        </p:nvGrpSpPr>
        <p:grpSpPr>
          <a:xfrm>
            <a:off x="15020109" y="2605709"/>
            <a:ext cx="5077990" cy="50779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131496" y="1853142"/>
            <a:ext cx="10427608" cy="5849877"/>
          </a:xfrm>
          <a:prstGeom prst="rect">
            <a:avLst/>
          </a:prstGeom>
        </p:spPr>
        <p:txBody>
          <a:bodyPr lIns="0" tIns="0" rIns="0" bIns="0" rtlCol="0" anchor="t">
            <a:spAutoFit/>
          </a:bodyPr>
          <a:lstStyle/>
          <a:p>
            <a:pPr marL="796648" lvl="1" indent="-398324" algn="l">
              <a:lnSpc>
                <a:spcPts val="5165"/>
              </a:lnSpc>
              <a:buFont typeface="Arial"/>
              <a:buChar char="•"/>
            </a:pPr>
            <a:r>
              <a:rPr lang="en-US" sz="3689">
                <a:solidFill>
                  <a:srgbClr val="000000"/>
                </a:solidFill>
                <a:latin typeface="Poppins"/>
                <a:ea typeface="Poppins"/>
                <a:cs typeface="Poppins"/>
                <a:sym typeface="Poppins"/>
              </a:rPr>
              <a:t>A dictionary is a collection of key-value pairs.</a:t>
            </a:r>
          </a:p>
          <a:p>
            <a:pPr marL="796648" lvl="1" indent="-398324" algn="l">
              <a:lnSpc>
                <a:spcPts val="5165"/>
              </a:lnSpc>
              <a:buFont typeface="Arial"/>
              <a:buChar char="•"/>
            </a:pPr>
            <a:r>
              <a:rPr lang="en-US" sz="3689">
                <a:solidFill>
                  <a:srgbClr val="000000"/>
                </a:solidFill>
                <a:latin typeface="Poppins"/>
                <a:ea typeface="Poppins"/>
                <a:cs typeface="Poppins"/>
                <a:sym typeface="Poppins"/>
              </a:rPr>
              <a:t>Keys must be unique and immutable (string, number, tuple).</a:t>
            </a:r>
          </a:p>
          <a:p>
            <a:pPr marL="796648" lvl="1" indent="-398324" algn="l">
              <a:lnSpc>
                <a:spcPts val="5165"/>
              </a:lnSpc>
              <a:buFont typeface="Arial"/>
              <a:buChar char="•"/>
            </a:pPr>
            <a:r>
              <a:rPr lang="en-US" sz="3689">
                <a:solidFill>
                  <a:srgbClr val="000000"/>
                </a:solidFill>
                <a:latin typeface="Poppins"/>
                <a:ea typeface="Poppins"/>
                <a:cs typeface="Poppins"/>
                <a:sym typeface="Poppins"/>
              </a:rPr>
              <a:t>Values can be any data type (numbers, strings, lists, other dictionaries).</a:t>
            </a:r>
          </a:p>
          <a:p>
            <a:pPr marL="796648" lvl="1" indent="-398324" algn="l">
              <a:lnSpc>
                <a:spcPts val="5165"/>
              </a:lnSpc>
              <a:buFont typeface="Arial"/>
              <a:buChar char="•"/>
            </a:pPr>
            <a:r>
              <a:rPr lang="en-US" sz="3689">
                <a:solidFill>
                  <a:srgbClr val="000000"/>
                </a:solidFill>
                <a:latin typeface="Poppins"/>
                <a:ea typeface="Poppins"/>
                <a:cs typeface="Poppins"/>
                <a:sym typeface="Poppins"/>
              </a:rPr>
              <a:t>Example:</a:t>
            </a:r>
          </a:p>
          <a:p>
            <a:pPr marL="796648" lvl="1" indent="-398324" algn="l">
              <a:lnSpc>
                <a:spcPts val="5165"/>
              </a:lnSpc>
              <a:buFont typeface="Arial"/>
              <a:buChar char="•"/>
            </a:pPr>
            <a:r>
              <a:rPr lang="en-US" sz="3689">
                <a:solidFill>
                  <a:srgbClr val="000000"/>
                </a:solidFill>
                <a:latin typeface="Poppins"/>
                <a:ea typeface="Poppins"/>
                <a:cs typeface="Poppins"/>
                <a:sym typeface="Poppins"/>
              </a:rPr>
              <a:t>dict1 = {"name": "Amit", "age": 17, "class": "12th"}</a:t>
            </a:r>
          </a:p>
        </p:txBody>
      </p:sp>
      <p:pic>
        <p:nvPicPr>
          <p:cNvPr id="13" name="Picture 13"/>
          <p:cNvPicPr>
            <a:picLocks noChangeAspect="1"/>
          </p:cNvPicPr>
          <p:nvPr/>
        </p:nvPicPr>
        <p:blipFill>
          <a:blip r:embed="rId4"/>
          <a:srcRect/>
          <a:stretch>
            <a:fillRect/>
          </a:stretch>
        </p:blipFill>
        <p:spPr>
          <a:xfrm flipH="1">
            <a:off x="14775696" y="78730"/>
            <a:ext cx="3512304" cy="1685906"/>
          </a:xfrm>
          <a:prstGeom prst="rect">
            <a:avLst/>
          </a:prstGeom>
        </p:spPr>
      </p:pic>
      <p:pic>
        <p:nvPicPr>
          <p:cNvPr id="14" name="Picture 14"/>
          <p:cNvPicPr>
            <a:picLocks noChangeAspect="1"/>
          </p:cNvPicPr>
          <p:nvPr/>
        </p:nvPicPr>
        <p:blipFill>
          <a:blip r:embed="rId4"/>
          <a:srcRect/>
          <a:stretch>
            <a:fillRect/>
          </a:stretch>
        </p:blipFill>
        <p:spPr>
          <a:xfrm flipH="1">
            <a:off x="15020109" y="8731663"/>
            <a:ext cx="3240285" cy="1555337"/>
          </a:xfrm>
          <a:prstGeom prst="rect">
            <a:avLst/>
          </a:prstGeom>
        </p:spPr>
      </p:pic>
      <p:sp>
        <p:nvSpPr>
          <p:cNvPr id="15" name="Freeform 15"/>
          <p:cNvSpPr/>
          <p:nvPr/>
        </p:nvSpPr>
        <p:spPr>
          <a:xfrm>
            <a:off x="2824553" y="9038887"/>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5020109" y="8731663"/>
            <a:ext cx="3240285" cy="1555337"/>
          </a:xfrm>
          <a:prstGeom prst="rect">
            <a:avLst/>
          </a:prstGeom>
        </p:spPr>
      </p:pic>
      <p:sp>
        <p:nvSpPr>
          <p:cNvPr id="4" name="TextBox 4"/>
          <p:cNvSpPr txBox="1"/>
          <p:nvPr/>
        </p:nvSpPr>
        <p:spPr>
          <a:xfrm>
            <a:off x="3301484"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CREATING DICTIONARY</a:t>
            </a:r>
          </a:p>
        </p:txBody>
      </p:sp>
      <p:sp>
        <p:nvSpPr>
          <p:cNvPr id="5" name="TextBox 5"/>
          <p:cNvSpPr txBox="1"/>
          <p:nvPr/>
        </p:nvSpPr>
        <p:spPr>
          <a:xfrm>
            <a:off x="1028700" y="3118263"/>
            <a:ext cx="16230600" cy="56134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Using curly braces {}:</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student = {"roll": 101, "name": "Riya", "marks": 95}</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Using dict() constructor:</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student = dict(roll=101, name="Riya", marks=95)</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Empty dictionary:</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 d =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6117270" y="9258300"/>
            <a:ext cx="2143125" cy="1028700"/>
          </a:xfrm>
          <a:prstGeom prst="rect">
            <a:avLst/>
          </a:prstGeom>
        </p:spPr>
      </p:pic>
      <p:sp>
        <p:nvSpPr>
          <p:cNvPr id="4" name="TextBox 4"/>
          <p:cNvSpPr txBox="1"/>
          <p:nvPr/>
        </p:nvSpPr>
        <p:spPr>
          <a:xfrm>
            <a:off x="2775625" y="714692"/>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ACCESSING ELEMENTS OF A DICTIONARY</a:t>
            </a:r>
          </a:p>
        </p:txBody>
      </p:sp>
      <p:sp>
        <p:nvSpPr>
          <p:cNvPr id="5" name="TextBox 5"/>
          <p:cNvSpPr txBox="1"/>
          <p:nvPr/>
        </p:nvSpPr>
        <p:spPr>
          <a:xfrm>
            <a:off x="1028700" y="1688436"/>
            <a:ext cx="16230600" cy="84328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By key:</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student = {"name": "Aarav", "age": 17, "class": "12th"}</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print(student["name"])   # Aarav</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print(student.get("age")) # 17</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Accessing non-existing key with [] raises a KeyError.</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print(student.get("marks")) # Output: None (since "marks" key not found)</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get() avoids errors and allows a default value.</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print(student.keys())    # dict_keys(['name', 'age', 'class'])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print(student.values())  # dict_values(['Aarav', 17, '12th'])</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print(student.items())   # dict_items([('name', 'Aarav'), ('age', 17), ('class', '12th')])</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5020109" y="8731663"/>
            <a:ext cx="3240285" cy="1555337"/>
          </a:xfrm>
          <a:prstGeom prst="rect">
            <a:avLst/>
          </a:prstGeom>
        </p:spPr>
      </p:pic>
      <p:sp>
        <p:nvSpPr>
          <p:cNvPr id="4" name="TextBox 4"/>
          <p:cNvSpPr txBox="1"/>
          <p:nvPr/>
        </p:nvSpPr>
        <p:spPr>
          <a:xfrm>
            <a:off x="3005688" y="1031846"/>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CHARACTERISTICS OF A DICTIONARY</a:t>
            </a:r>
          </a:p>
        </p:txBody>
      </p:sp>
      <p:sp>
        <p:nvSpPr>
          <p:cNvPr id="5" name="TextBox 5"/>
          <p:cNvSpPr txBox="1"/>
          <p:nvPr/>
        </p:nvSpPr>
        <p:spPr>
          <a:xfrm>
            <a:off x="1028700" y="2246877"/>
            <a:ext cx="16230600" cy="77279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A dictionary is a unordered set of key-value pairs.</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Dictionaries are mutable (values can be changed).</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In dictionaries keys are unique, no duplicates allowed.</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Keys must be immutable (str, int, tuple), values can be mutable.</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Nesting allowed (dictionary inside dictionary)</a:t>
            </a:r>
          </a:p>
          <a:p>
            <a:pPr algn="l">
              <a:lnSpc>
                <a:spcPts val="5599"/>
              </a:lnSpc>
            </a:pPr>
            <a:endParaRPr lang="en-US" sz="3999">
              <a:solidFill>
                <a:srgbClr val="3428BA"/>
              </a:solidFill>
              <a:latin typeface="Canva Sans"/>
              <a:ea typeface="Canva Sans"/>
              <a:cs typeface="Canva Sans"/>
              <a:sym typeface="Canva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89512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DICTIONARY OPERATIONS</a:t>
            </a:r>
          </a:p>
        </p:txBody>
      </p:sp>
      <p:sp>
        <p:nvSpPr>
          <p:cNvPr id="3" name="TextBox 3"/>
          <p:cNvSpPr txBox="1"/>
          <p:nvPr/>
        </p:nvSpPr>
        <p:spPr>
          <a:xfrm>
            <a:off x="1028700" y="2325423"/>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TRAVERSING A DICTIONARY :</a:t>
            </a:r>
          </a:p>
        </p:txBody>
      </p:sp>
      <p:sp>
        <p:nvSpPr>
          <p:cNvPr id="4" name="TextBox 4"/>
          <p:cNvSpPr txBox="1"/>
          <p:nvPr/>
        </p:nvSpPr>
        <p:spPr>
          <a:xfrm>
            <a:off x="1028700" y="2940050"/>
            <a:ext cx="16230600" cy="63182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Loop through keys, values, or both.</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student = {"name": "Aarav", "age": 17, "class": "12th"}</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Traversing keys</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for key in student:</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    print(key, ":", student[key])</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Traversing using items()</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for key, value in student.items():</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    print(key, "-&gt;", value)</a:t>
            </a:r>
          </a:p>
        </p:txBody>
      </p:sp>
      <p:pic>
        <p:nvPicPr>
          <p:cNvPr id="5" name="Picture 5"/>
          <p:cNvPicPr>
            <a:picLocks noChangeAspect="1"/>
          </p:cNvPicPr>
          <p:nvPr/>
        </p:nvPicPr>
        <p:blipFill>
          <a:blip r:embed="rId2"/>
          <a:srcRect/>
          <a:stretch>
            <a:fillRect/>
          </a:stretch>
        </p:blipFill>
        <p:spPr>
          <a:xfrm flipH="1">
            <a:off x="14775696" y="78730"/>
            <a:ext cx="3512304" cy="1685906"/>
          </a:xfrm>
          <a:prstGeom prst="rect">
            <a:avLst/>
          </a:prstGeom>
        </p:spPr>
      </p:pic>
      <p:pic>
        <p:nvPicPr>
          <p:cNvPr id="6" name="Picture 6"/>
          <p:cNvPicPr>
            <a:picLocks noChangeAspect="1"/>
          </p:cNvPicPr>
          <p:nvPr/>
        </p:nvPicPr>
        <p:blipFill>
          <a:blip r:embed="rId2"/>
          <a:srcRect/>
          <a:stretch>
            <a:fillRect/>
          </a:stretch>
        </p:blipFill>
        <p:spPr>
          <a:xfrm flipH="1">
            <a:off x="15020109" y="8731663"/>
            <a:ext cx="3240285" cy="155533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5020109" y="8731663"/>
            <a:ext cx="3240285" cy="1555337"/>
          </a:xfrm>
          <a:prstGeom prst="rect">
            <a:avLst/>
          </a:prstGeom>
        </p:spPr>
      </p:pic>
      <p:sp>
        <p:nvSpPr>
          <p:cNvPr id="4" name="TextBox 4"/>
          <p:cNvSpPr txBox="1"/>
          <p:nvPr/>
        </p:nvSpPr>
        <p:spPr>
          <a:xfrm>
            <a:off x="829225" y="1170275"/>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ADDING ELEMENTS TO A DICTIONARY :</a:t>
            </a:r>
          </a:p>
        </p:txBody>
      </p:sp>
      <p:sp>
        <p:nvSpPr>
          <p:cNvPr id="5" name="TextBox 5"/>
          <p:cNvSpPr txBox="1"/>
          <p:nvPr/>
        </p:nvSpPr>
        <p:spPr>
          <a:xfrm>
            <a:off x="829225" y="1946275"/>
            <a:ext cx="16230600" cy="27940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Simply assign a new key with a value.</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student["marks"] = 95</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print(student)  </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Output: {'name': 'Aarav', 'age': 17, 'class': '12th', 'marks': 95}</a:t>
            </a:r>
          </a:p>
        </p:txBody>
      </p:sp>
      <p:sp>
        <p:nvSpPr>
          <p:cNvPr id="6" name="TextBox 6"/>
          <p:cNvSpPr txBox="1"/>
          <p:nvPr/>
        </p:nvSpPr>
        <p:spPr>
          <a:xfrm>
            <a:off x="1028700" y="5711130"/>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 UPDATING EXISTING ELEMENTS :</a:t>
            </a:r>
          </a:p>
        </p:txBody>
      </p:sp>
      <p:sp>
        <p:nvSpPr>
          <p:cNvPr id="7" name="TextBox 7"/>
          <p:cNvSpPr txBox="1"/>
          <p:nvPr/>
        </p:nvSpPr>
        <p:spPr>
          <a:xfrm>
            <a:off x="1028700" y="6464300"/>
            <a:ext cx="16230600" cy="27940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Reassign a value to an existing key.</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student["age"] = 18</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print(student)  </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Output: {'name': 'Aarav', 'age': 18, 'class': '12th', 'marks': 95}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9225" y="1170275"/>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DELETING ELEMENTS FROM A DICTIONARY :</a:t>
            </a:r>
          </a:p>
        </p:txBody>
      </p:sp>
      <p:sp>
        <p:nvSpPr>
          <p:cNvPr id="3" name="TextBox 3"/>
          <p:cNvSpPr txBox="1"/>
          <p:nvPr/>
        </p:nvSpPr>
        <p:spPr>
          <a:xfrm>
            <a:off x="829225" y="1946275"/>
            <a:ext cx="16230600" cy="70231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There are three ways to delete elements from a dictionary.</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 </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Using del keyword:</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del student["marks"]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Using pop (returns value)</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removed = student.pop("class")</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print("Removed:", removed)</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Using popitem (removes last inserted pair)</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last = student.popitem()</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print("Last removed:", last)</a:t>
            </a:r>
          </a:p>
        </p:txBody>
      </p:sp>
      <p:pic>
        <p:nvPicPr>
          <p:cNvPr id="4" name="Picture 4"/>
          <p:cNvPicPr>
            <a:picLocks noChangeAspect="1"/>
          </p:cNvPicPr>
          <p:nvPr/>
        </p:nvPicPr>
        <p:blipFill>
          <a:blip r:embed="rId2"/>
          <a:srcRect/>
          <a:stretch>
            <a:fillRect/>
          </a:stretch>
        </p:blipFill>
        <p:spPr>
          <a:xfrm flipH="1">
            <a:off x="14775696" y="78730"/>
            <a:ext cx="3512304" cy="1685906"/>
          </a:xfrm>
          <a:prstGeom prst="rect">
            <a:avLst/>
          </a:prstGeom>
        </p:spPr>
      </p:pic>
      <p:pic>
        <p:nvPicPr>
          <p:cNvPr id="5" name="Picture 5"/>
          <p:cNvPicPr>
            <a:picLocks noChangeAspect="1"/>
          </p:cNvPicPr>
          <p:nvPr/>
        </p:nvPicPr>
        <p:blipFill>
          <a:blip r:embed="rId2"/>
          <a:srcRect/>
          <a:stretch>
            <a:fillRect/>
          </a:stretch>
        </p:blipFill>
        <p:spPr>
          <a:xfrm flipH="1">
            <a:off x="15020109" y="8731663"/>
            <a:ext cx="3240285" cy="155533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5020109" y="8731663"/>
            <a:ext cx="3240285" cy="1555337"/>
          </a:xfrm>
          <a:prstGeom prst="rect">
            <a:avLst/>
          </a:prstGeom>
        </p:spPr>
      </p:pic>
      <p:sp>
        <p:nvSpPr>
          <p:cNvPr id="4" name="TextBox 4"/>
          <p:cNvSpPr txBox="1"/>
          <p:nvPr/>
        </p:nvSpPr>
        <p:spPr>
          <a:xfrm>
            <a:off x="1028700" y="1170275"/>
            <a:ext cx="16230600" cy="594361"/>
          </a:xfrm>
          <a:prstGeom prst="rect">
            <a:avLst/>
          </a:prstGeom>
        </p:spPr>
        <p:txBody>
          <a:bodyPr lIns="0" tIns="0" rIns="0" bIns="0" rtlCol="0" anchor="t">
            <a:spAutoFit/>
          </a:bodyPr>
          <a:lstStyle/>
          <a:p>
            <a:pPr algn="l">
              <a:lnSpc>
                <a:spcPts val="4545"/>
              </a:lnSpc>
              <a:spcBef>
                <a:spcPct val="0"/>
              </a:spcBef>
            </a:pPr>
            <a:r>
              <a:rPr lang="en-US" sz="4500" b="1">
                <a:solidFill>
                  <a:srgbClr val="3428BA"/>
                </a:solidFill>
                <a:latin typeface="Canva Sans Bold"/>
                <a:ea typeface="Canva Sans Bold"/>
                <a:cs typeface="Canva Sans Bold"/>
                <a:sym typeface="Canva Sans Bold"/>
              </a:rPr>
              <a:t>CHECKING FOR EXISTENCE OF A KEY :</a:t>
            </a:r>
          </a:p>
        </p:txBody>
      </p:sp>
      <p:sp>
        <p:nvSpPr>
          <p:cNvPr id="5" name="TextBox 5"/>
          <p:cNvSpPr txBox="1"/>
          <p:nvPr/>
        </p:nvSpPr>
        <p:spPr>
          <a:xfrm>
            <a:off x="829225" y="1946275"/>
            <a:ext cx="16230600" cy="63182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We can check for the existence of a key using membership operator ‘in’ or ‘not in’. </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Example:</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if "name" in student:</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    print("Name exists!")</a:t>
            </a:r>
          </a:p>
          <a:p>
            <a:pPr algn="l">
              <a:lnSpc>
                <a:spcPts val="5599"/>
              </a:lnSpc>
            </a:pPr>
            <a:endParaRPr lang="en-US" sz="3999">
              <a:solidFill>
                <a:srgbClr val="3428BA"/>
              </a:solidFill>
              <a:latin typeface="Canva Sans"/>
              <a:ea typeface="Canva Sans"/>
              <a:cs typeface="Canva Sans"/>
              <a:sym typeface="Canva Sans"/>
            </a:endParaRP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if "marks" not in student:</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    print("Marks not found")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5020109" y="8731663"/>
            <a:ext cx="3240285" cy="1555337"/>
          </a:xfrm>
          <a:prstGeom prst="rect">
            <a:avLst/>
          </a:prstGeom>
        </p:spPr>
      </p:pic>
      <p:sp>
        <p:nvSpPr>
          <p:cNvPr id="5" name="TextBox 5"/>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DICTIONARY FUNCTIONS</a:t>
            </a:r>
          </a:p>
        </p:txBody>
      </p:sp>
      <p:graphicFrame>
        <p:nvGraphicFramePr>
          <p:cNvPr id="6" name="Table 5">
            <a:extLst>
              <a:ext uri="{FF2B5EF4-FFF2-40B4-BE49-F238E27FC236}">
                <a16:creationId xmlns:a16="http://schemas.microsoft.com/office/drawing/2014/main" id="{8F4D6ADC-34F5-D26D-C4E4-2783235BC7E8}"/>
              </a:ext>
            </a:extLst>
          </p:cNvPr>
          <p:cNvGraphicFramePr>
            <a:graphicFrameLocks noGrp="1"/>
          </p:cNvGraphicFramePr>
          <p:nvPr>
            <p:extLst>
              <p:ext uri="{D42A27DB-BD31-4B8C-83A1-F6EECF244321}">
                <p14:modId xmlns:p14="http://schemas.microsoft.com/office/powerpoint/2010/main" val="455100817"/>
              </p:ext>
            </p:extLst>
          </p:nvPr>
        </p:nvGraphicFramePr>
        <p:xfrm>
          <a:off x="1371600" y="2400300"/>
          <a:ext cx="15324780" cy="6753223"/>
        </p:xfrm>
        <a:graphic>
          <a:graphicData uri="http://schemas.openxmlformats.org/drawingml/2006/table">
            <a:tbl>
              <a:tblPr/>
              <a:tblGrid>
                <a:gridCol w="3831195">
                  <a:extLst>
                    <a:ext uri="{9D8B030D-6E8A-4147-A177-3AD203B41FA5}">
                      <a16:colId xmlns:a16="http://schemas.microsoft.com/office/drawing/2014/main" val="263810443"/>
                    </a:ext>
                  </a:extLst>
                </a:gridCol>
                <a:gridCol w="3831195">
                  <a:extLst>
                    <a:ext uri="{9D8B030D-6E8A-4147-A177-3AD203B41FA5}">
                      <a16:colId xmlns:a16="http://schemas.microsoft.com/office/drawing/2014/main" val="4052637322"/>
                    </a:ext>
                  </a:extLst>
                </a:gridCol>
                <a:gridCol w="3831195">
                  <a:extLst>
                    <a:ext uri="{9D8B030D-6E8A-4147-A177-3AD203B41FA5}">
                      <a16:colId xmlns:a16="http://schemas.microsoft.com/office/drawing/2014/main" val="1368051150"/>
                    </a:ext>
                  </a:extLst>
                </a:gridCol>
                <a:gridCol w="3831195">
                  <a:extLst>
                    <a:ext uri="{9D8B030D-6E8A-4147-A177-3AD203B41FA5}">
                      <a16:colId xmlns:a16="http://schemas.microsoft.com/office/drawing/2014/main" val="1439487024"/>
                    </a:ext>
                  </a:extLst>
                </a:gridCol>
              </a:tblGrid>
              <a:tr h="881226">
                <a:tc>
                  <a:txBody>
                    <a:bodyPr/>
                    <a:lstStyle/>
                    <a:p>
                      <a:pPr>
                        <a:buNone/>
                      </a:pPr>
                      <a:r>
                        <a:rPr lang="en-IN" sz="2800" b="1" dirty="0">
                          <a:solidFill>
                            <a:srgbClr val="240960"/>
                          </a:solidFill>
                          <a:effectLst/>
                        </a:rPr>
                        <a:t>Function</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a:solidFill>
                            <a:srgbClr val="240960"/>
                          </a:solidFill>
                          <a:effectLst/>
                        </a:rPr>
                        <a:t>Description</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a:solidFill>
                            <a:srgbClr val="240960"/>
                          </a:solidFill>
                          <a:effectLst/>
                        </a:rPr>
                        <a:t>Example</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b="1">
                          <a:solidFill>
                            <a:srgbClr val="240960"/>
                          </a:solidFill>
                          <a:effectLst/>
                        </a:rPr>
                        <a:t>Output</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131566268"/>
                  </a:ext>
                </a:extLst>
              </a:tr>
              <a:tr h="1218480">
                <a:tc>
                  <a:txBody>
                    <a:bodyPr/>
                    <a:lstStyle/>
                    <a:p>
                      <a:pPr>
                        <a:buNone/>
                      </a:pPr>
                      <a:r>
                        <a:rPr lang="en-IN" sz="2800" b="1">
                          <a:effectLst/>
                        </a:rPr>
                        <a:t>len(dict)</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Returns number of key-value pairs</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pt-BR" sz="2800">
                          <a:effectLst/>
                        </a:rPr>
                        <a:t>len({"a":1, "b":2})</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2</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430428234"/>
                  </a:ext>
                </a:extLst>
              </a:tr>
              <a:tr h="1218480">
                <a:tc>
                  <a:txBody>
                    <a:bodyPr/>
                    <a:lstStyle/>
                    <a:p>
                      <a:pPr>
                        <a:buNone/>
                      </a:pPr>
                      <a:r>
                        <a:rPr lang="en-IN" sz="2800" b="1">
                          <a:effectLst/>
                        </a:rPr>
                        <a:t>str(dict)</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Returns dictionary as a string</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s-ES" sz="2800">
                          <a:effectLst/>
                        </a:rPr>
                        <a:t>str({"x":10, "y":20})</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"{'x': 10, 'y': 20}"</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140105713"/>
                  </a:ext>
                </a:extLst>
              </a:tr>
              <a:tr h="998077">
                <a:tc>
                  <a:txBody>
                    <a:bodyPr/>
                    <a:lstStyle/>
                    <a:p>
                      <a:pPr>
                        <a:buNone/>
                      </a:pPr>
                      <a:r>
                        <a:rPr lang="en-IN" sz="2800" b="1">
                          <a:effectLst/>
                        </a:rPr>
                        <a:t>type(dict)</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Returns type of object</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type({"id":101})</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endParaRPr lang="en-IN" sz="2800">
                        <a:effectLst/>
                      </a:endParaRP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88751550"/>
                  </a:ext>
                </a:extLst>
              </a:tr>
              <a:tr h="1218480">
                <a:tc>
                  <a:txBody>
                    <a:bodyPr/>
                    <a:lstStyle/>
                    <a:p>
                      <a:pPr>
                        <a:buNone/>
                      </a:pPr>
                      <a:r>
                        <a:rPr lang="en-IN" sz="2800" b="1">
                          <a:effectLst/>
                        </a:rPr>
                        <a:t>dict()</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Creates a new dictionary</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dict(name="Aarav", age=17)</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a:effectLst/>
                        </a:rPr>
                        <a:t>{'name': 'Aarav', 'age': 17}</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461314901"/>
                  </a:ext>
                </a:extLst>
              </a:tr>
              <a:tr h="1218480">
                <a:tc>
                  <a:txBody>
                    <a:bodyPr/>
                    <a:lstStyle/>
                    <a:p>
                      <a:pPr>
                        <a:buNone/>
                      </a:pPr>
                      <a:r>
                        <a:rPr lang="en-IN" sz="2800" b="1">
                          <a:effectLst/>
                        </a:rPr>
                        <a:t>sorted(dict)</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Returns sorted list of keys</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rPr>
                        <a:t>sorted({"c":3, "a":1, "b":2})</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800" dirty="0">
                          <a:effectLst/>
                        </a:rPr>
                        <a:t>['a', 'b', 'c']</a:t>
                      </a:r>
                    </a:p>
                  </a:txBody>
                  <a:tcPr marL="86551" marR="86551" marT="43275" marB="43275"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53493621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221701" y="392517"/>
            <a:ext cx="3958208" cy="1899940"/>
          </a:xfrm>
          <a:prstGeom prst="rect">
            <a:avLst/>
          </a:prstGeom>
        </p:spPr>
      </p:pic>
      <p:pic>
        <p:nvPicPr>
          <p:cNvPr id="3" name="Picture 3"/>
          <p:cNvPicPr>
            <a:picLocks noChangeAspect="1"/>
          </p:cNvPicPr>
          <p:nvPr/>
        </p:nvPicPr>
        <p:blipFill>
          <a:blip r:embed="rId2"/>
          <a:srcRect/>
          <a:stretch>
            <a:fillRect/>
          </a:stretch>
        </p:blipFill>
        <p:spPr>
          <a:xfrm flipH="1">
            <a:off x="15938961" y="8731663"/>
            <a:ext cx="3240285" cy="1555337"/>
          </a:xfrm>
          <a:prstGeom prst="rect">
            <a:avLst/>
          </a:prstGeom>
        </p:spPr>
      </p:pic>
      <p:sp>
        <p:nvSpPr>
          <p:cNvPr id="4" name="Freeform 4"/>
          <p:cNvSpPr/>
          <p:nvPr/>
        </p:nvSpPr>
        <p:spPr>
          <a:xfrm>
            <a:off x="17339691" y="9132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ITEM ASSIGNMENT NOT SUPPORTED</a:t>
            </a:r>
          </a:p>
        </p:txBody>
      </p:sp>
      <p:sp>
        <p:nvSpPr>
          <p:cNvPr id="6" name="TextBox 6"/>
          <p:cNvSpPr txBox="1"/>
          <p:nvPr/>
        </p:nvSpPr>
        <p:spPr>
          <a:xfrm>
            <a:off x="634562" y="2216257"/>
            <a:ext cx="17143955" cy="7727951"/>
          </a:xfrm>
          <a:prstGeom prst="rect">
            <a:avLst/>
          </a:prstGeom>
        </p:spPr>
        <p:txBody>
          <a:bodyPr lIns="0" tIns="0" rIns="0" bIns="0" rtlCol="0" anchor="t">
            <a:spAutoFit/>
          </a:bodyPr>
          <a:lstStyle/>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In Python, once a string is created, its characters cannot be changed. This means we cannot assign a new character to a particular index.</a:t>
            </a:r>
          </a:p>
          <a:p>
            <a:pPr algn="l">
              <a:lnSpc>
                <a:spcPts val="5599"/>
              </a:lnSpc>
            </a:pPr>
            <a:endParaRPr lang="en-US" sz="3999">
              <a:solidFill>
                <a:srgbClr val="3428BA"/>
              </a:solidFill>
              <a:latin typeface="Canva Sans"/>
              <a:ea typeface="Canva Sans"/>
              <a:cs typeface="Canva Sans"/>
              <a:sym typeface="Canva Sans"/>
            </a:endParaRP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The reason behind this is strings are stored as fixed sequence of Unicode characters.</a:t>
            </a:r>
          </a:p>
          <a:p>
            <a:pPr algn="l">
              <a:lnSpc>
                <a:spcPts val="5599"/>
              </a:lnSpc>
            </a:pPr>
            <a:endParaRPr lang="en-US" sz="3999">
              <a:solidFill>
                <a:srgbClr val="3428BA"/>
              </a:solidFill>
              <a:latin typeface="Canva Sans"/>
              <a:ea typeface="Canva Sans"/>
              <a:cs typeface="Canva Sans"/>
              <a:sym typeface="Canva Sans"/>
            </a:endParaRP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If Python allowed item assignment, it would have to modify the existing memory block - which breaks immutability.</a:t>
            </a:r>
          </a:p>
          <a:p>
            <a:pPr algn="l">
              <a:lnSpc>
                <a:spcPts val="5599"/>
              </a:lnSpc>
            </a:pPr>
            <a:endParaRPr lang="en-US" sz="3999">
              <a:solidFill>
                <a:srgbClr val="3428BA"/>
              </a:solidFill>
              <a:latin typeface="Canva Sans"/>
              <a:ea typeface="Canva Sans"/>
              <a:cs typeface="Canva Sans"/>
              <a:sym typeface="Canva Sans"/>
            </a:endParaRP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Python creates a new string object whenever we make a change.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5020109" y="8731663"/>
            <a:ext cx="3240285" cy="1555337"/>
          </a:xfrm>
          <a:prstGeom prst="rect">
            <a:avLst/>
          </a:prstGeom>
        </p:spPr>
      </p:pic>
      <p:sp>
        <p:nvSpPr>
          <p:cNvPr id="5" name="TextBox 5"/>
          <p:cNvSpPr txBox="1"/>
          <p:nvPr/>
        </p:nvSpPr>
        <p:spPr>
          <a:xfrm>
            <a:off x="2283359" y="188893"/>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DICTIONARY METHODS</a:t>
            </a:r>
          </a:p>
        </p:txBody>
      </p:sp>
      <p:graphicFrame>
        <p:nvGraphicFramePr>
          <p:cNvPr id="6" name="Table 5">
            <a:extLst>
              <a:ext uri="{FF2B5EF4-FFF2-40B4-BE49-F238E27FC236}">
                <a16:creationId xmlns:a16="http://schemas.microsoft.com/office/drawing/2014/main" id="{4CE420FB-3E53-E301-D02E-96D918357A9A}"/>
              </a:ext>
            </a:extLst>
          </p:cNvPr>
          <p:cNvGraphicFramePr>
            <a:graphicFrameLocks noGrp="1"/>
          </p:cNvGraphicFramePr>
          <p:nvPr>
            <p:extLst>
              <p:ext uri="{D42A27DB-BD31-4B8C-83A1-F6EECF244321}">
                <p14:modId xmlns:p14="http://schemas.microsoft.com/office/powerpoint/2010/main" val="820834616"/>
              </p:ext>
            </p:extLst>
          </p:nvPr>
        </p:nvGraphicFramePr>
        <p:xfrm>
          <a:off x="1371600" y="1257300"/>
          <a:ext cx="15773400" cy="8382001"/>
        </p:xfrm>
        <a:graphic>
          <a:graphicData uri="http://schemas.openxmlformats.org/drawingml/2006/table">
            <a:tbl>
              <a:tblPr/>
              <a:tblGrid>
                <a:gridCol w="3943350">
                  <a:extLst>
                    <a:ext uri="{9D8B030D-6E8A-4147-A177-3AD203B41FA5}">
                      <a16:colId xmlns:a16="http://schemas.microsoft.com/office/drawing/2014/main" val="3540523070"/>
                    </a:ext>
                  </a:extLst>
                </a:gridCol>
                <a:gridCol w="3943350">
                  <a:extLst>
                    <a:ext uri="{9D8B030D-6E8A-4147-A177-3AD203B41FA5}">
                      <a16:colId xmlns:a16="http://schemas.microsoft.com/office/drawing/2014/main" val="792521599"/>
                    </a:ext>
                  </a:extLst>
                </a:gridCol>
                <a:gridCol w="3943350">
                  <a:extLst>
                    <a:ext uri="{9D8B030D-6E8A-4147-A177-3AD203B41FA5}">
                      <a16:colId xmlns:a16="http://schemas.microsoft.com/office/drawing/2014/main" val="2981215393"/>
                    </a:ext>
                  </a:extLst>
                </a:gridCol>
                <a:gridCol w="3943350">
                  <a:extLst>
                    <a:ext uri="{9D8B030D-6E8A-4147-A177-3AD203B41FA5}">
                      <a16:colId xmlns:a16="http://schemas.microsoft.com/office/drawing/2014/main" val="1524918736"/>
                    </a:ext>
                  </a:extLst>
                </a:gridCol>
              </a:tblGrid>
              <a:tr h="414333">
                <a:tc>
                  <a:txBody>
                    <a:bodyPr/>
                    <a:lstStyle/>
                    <a:p>
                      <a:pPr>
                        <a:buNone/>
                      </a:pPr>
                      <a:r>
                        <a:rPr lang="en-IN" sz="2000" b="1">
                          <a:solidFill>
                            <a:srgbClr val="240960"/>
                          </a:solidFill>
                          <a:effectLst/>
                        </a:rPr>
                        <a:t>Method</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b="1">
                          <a:solidFill>
                            <a:srgbClr val="240960"/>
                          </a:solidFill>
                          <a:effectLst/>
                        </a:rPr>
                        <a:t>Description</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b="1">
                          <a:solidFill>
                            <a:srgbClr val="240960"/>
                          </a:solidFill>
                          <a:effectLst/>
                        </a:rPr>
                        <a:t>Example</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b="1">
                          <a:solidFill>
                            <a:srgbClr val="240960"/>
                          </a:solidFill>
                          <a:effectLst/>
                        </a:rPr>
                        <a:t>Output</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254954154"/>
                  </a:ext>
                </a:extLst>
              </a:tr>
              <a:tr h="612897">
                <a:tc>
                  <a:txBody>
                    <a:bodyPr/>
                    <a:lstStyle/>
                    <a:p>
                      <a:pPr>
                        <a:buNone/>
                      </a:pPr>
                      <a:r>
                        <a:rPr lang="en-IN" sz="2000" b="1">
                          <a:effectLst/>
                        </a:rPr>
                        <a:t>dict.keys()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Returns all keys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student.keys()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000">
                          <a:effectLst/>
                        </a:rPr>
                        <a:t>dict_keys(['name', 'age', 'class'])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625928075"/>
                  </a:ext>
                </a:extLst>
              </a:tr>
              <a:tr h="612897">
                <a:tc>
                  <a:txBody>
                    <a:bodyPr/>
                    <a:lstStyle/>
                    <a:p>
                      <a:pPr>
                        <a:buNone/>
                      </a:pPr>
                      <a:r>
                        <a:rPr lang="en-IN" sz="2000" b="1">
                          <a:effectLst/>
                        </a:rPr>
                        <a:t>dict.values()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Returns all values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student.values()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dict_values(['Aarav', 17, '12th'])</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802987834"/>
                  </a:ext>
                </a:extLst>
              </a:tr>
              <a:tr h="875569">
                <a:tc>
                  <a:txBody>
                    <a:bodyPr/>
                    <a:lstStyle/>
                    <a:p>
                      <a:pPr>
                        <a:buNone/>
                      </a:pPr>
                      <a:r>
                        <a:rPr lang="en-IN" sz="2000" b="1">
                          <a:effectLst/>
                        </a:rPr>
                        <a:t>dict.items()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Returns key-value pairs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student.items()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000" dirty="0" err="1">
                          <a:effectLst/>
                        </a:rPr>
                        <a:t>dict_items</a:t>
                      </a:r>
                      <a:r>
                        <a:rPr lang="en-US" sz="2000" dirty="0">
                          <a:effectLst/>
                        </a:rPr>
                        <a:t>([('name', 'Aarav'), ('age', 17), ('class', '12th')])</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488543858"/>
                  </a:ext>
                </a:extLst>
              </a:tr>
              <a:tr h="875569">
                <a:tc>
                  <a:txBody>
                    <a:bodyPr/>
                    <a:lstStyle/>
                    <a:p>
                      <a:pPr>
                        <a:buNone/>
                      </a:pPr>
                      <a:r>
                        <a:rPr lang="en-IN" sz="2000" b="1">
                          <a:effectLst/>
                        </a:rPr>
                        <a:t>dict.get(key, default)</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000">
                          <a:effectLst/>
                        </a:rPr>
                        <a:t>Returns value of key, or default if not found</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student.get("age")</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17</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856820511"/>
                  </a:ext>
                </a:extLst>
              </a:tr>
              <a:tr h="875569">
                <a:tc>
                  <a:txBody>
                    <a:bodyPr/>
                    <a:lstStyle/>
                    <a:p>
                      <a:pPr>
                        <a:buNone/>
                      </a:pPr>
                      <a:r>
                        <a:rPr lang="en-IN" sz="2000" b="1">
                          <a:effectLst/>
                        </a:rPr>
                        <a:t>dict.update(new_dict)</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000">
                          <a:effectLst/>
                        </a:rPr>
                        <a:t>Updates dictionary with another dictionary</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dirty="0" err="1">
                          <a:effectLst/>
                        </a:rPr>
                        <a:t>student.update</a:t>
                      </a:r>
                      <a:r>
                        <a:rPr lang="en-IN" sz="2000" dirty="0">
                          <a:effectLst/>
                        </a:rPr>
                        <a:t>({"age":18})</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{'name':'Aarav','age':18,'class':'12th'}</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54728953"/>
                  </a:ext>
                </a:extLst>
              </a:tr>
              <a:tr h="612897">
                <a:tc>
                  <a:txBody>
                    <a:bodyPr/>
                    <a:lstStyle/>
                    <a:p>
                      <a:pPr>
                        <a:buNone/>
                      </a:pPr>
                      <a:r>
                        <a:rPr lang="en-IN" sz="2000" b="1">
                          <a:effectLst/>
                        </a:rPr>
                        <a:t>dict.pop(key)</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000">
                          <a:effectLst/>
                        </a:rPr>
                        <a:t>Removes key and returns its value</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dirty="0" err="1">
                          <a:effectLst/>
                        </a:rPr>
                        <a:t>student.pop</a:t>
                      </a:r>
                      <a:r>
                        <a:rPr lang="en-IN" sz="2000" dirty="0">
                          <a:effectLst/>
                        </a:rPr>
                        <a:t>("class")</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'12th'</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282097866"/>
                  </a:ext>
                </a:extLst>
              </a:tr>
              <a:tr h="1138238">
                <a:tc>
                  <a:txBody>
                    <a:bodyPr/>
                    <a:lstStyle/>
                    <a:p>
                      <a:pPr>
                        <a:buNone/>
                      </a:pPr>
                      <a:r>
                        <a:rPr lang="en-IN" sz="2000" b="1">
                          <a:effectLst/>
                        </a:rPr>
                        <a:t>dict.popitem()</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000">
                          <a:effectLst/>
                        </a:rPr>
                        <a:t>Removes and returns the last inserted key-value pair</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student.popitem()</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dirty="0">
                          <a:effectLst/>
                        </a:rPr>
                        <a:t>Example: ('age', 17)</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630108671"/>
                  </a:ext>
                </a:extLst>
              </a:tr>
              <a:tr h="612897">
                <a:tc>
                  <a:txBody>
                    <a:bodyPr/>
                    <a:lstStyle/>
                    <a:p>
                      <a:pPr>
                        <a:buNone/>
                      </a:pPr>
                      <a:r>
                        <a:rPr lang="en-IN" sz="2000" b="1">
                          <a:effectLst/>
                        </a:rPr>
                        <a:t>dict.clear()</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000">
                          <a:effectLst/>
                        </a:rPr>
                        <a:t>Removes all items from dictionary</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student.clear()</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216715498"/>
                  </a:ext>
                </a:extLst>
              </a:tr>
              <a:tr h="612897">
                <a:tc>
                  <a:txBody>
                    <a:bodyPr/>
                    <a:lstStyle/>
                    <a:p>
                      <a:pPr>
                        <a:buNone/>
                      </a:pPr>
                      <a:r>
                        <a:rPr lang="en-IN" sz="2000" b="1">
                          <a:effectLst/>
                        </a:rPr>
                        <a:t>dict.copy()</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000">
                          <a:effectLst/>
                        </a:rPr>
                        <a:t>Returns a shallow copy of dictionary</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copy_student = student.copy()</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Copy of student</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229735575"/>
                  </a:ext>
                </a:extLst>
              </a:tr>
              <a:tr h="1138238">
                <a:tc>
                  <a:txBody>
                    <a:bodyPr/>
                    <a:lstStyle/>
                    <a:p>
                      <a:pPr>
                        <a:buNone/>
                      </a:pPr>
                      <a:r>
                        <a:rPr lang="en-IN" sz="2000" b="1">
                          <a:effectLst/>
                        </a:rPr>
                        <a:t>dict.setdefault(key, value)</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US" sz="2000">
                          <a:effectLst/>
                        </a:rPr>
                        <a:t>Returns value of key. If not found, inserts key with value</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a:effectLst/>
                        </a:rPr>
                        <a:t>student.setdefault("marks", 95)</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buNone/>
                      </a:pPr>
                      <a:r>
                        <a:rPr lang="en-IN" sz="2000" dirty="0">
                          <a:effectLst/>
                        </a:rPr>
                        <a:t>Adds 'marks’:956</a:t>
                      </a:r>
                    </a:p>
                  </a:txBody>
                  <a:tcPr marL="47277" marR="47277" marT="23639" marB="23639"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743633262"/>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4775696" y="8614344"/>
            <a:ext cx="3484699" cy="1672656"/>
          </a:xfrm>
          <a:prstGeom prst="rect">
            <a:avLst/>
          </a:prstGeom>
        </p:spPr>
      </p:pic>
      <p:sp>
        <p:nvSpPr>
          <p:cNvPr id="4" name="TextBox 4"/>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SORTING TECHNIQUES</a:t>
            </a:r>
          </a:p>
        </p:txBody>
      </p:sp>
      <p:sp>
        <p:nvSpPr>
          <p:cNvPr id="5" name="TextBox 5"/>
          <p:cNvSpPr txBox="1"/>
          <p:nvPr/>
        </p:nvSpPr>
        <p:spPr>
          <a:xfrm>
            <a:off x="1028700" y="2510473"/>
            <a:ext cx="16230600" cy="887095"/>
          </a:xfrm>
          <a:prstGeom prst="rect">
            <a:avLst/>
          </a:prstGeom>
        </p:spPr>
        <p:txBody>
          <a:bodyPr lIns="0" tIns="0" rIns="0" bIns="0" rtlCol="0" anchor="t">
            <a:spAutoFit/>
          </a:bodyPr>
          <a:lstStyle/>
          <a:p>
            <a:pPr algn="l">
              <a:lnSpc>
                <a:spcPts val="7279"/>
              </a:lnSpc>
            </a:pPr>
            <a:r>
              <a:rPr lang="en-US" sz="5199" b="1">
                <a:solidFill>
                  <a:srgbClr val="3428BA"/>
                </a:solidFill>
                <a:latin typeface="Canva Sans Bold"/>
                <a:ea typeface="Canva Sans Bold"/>
                <a:cs typeface="Canva Sans Bold"/>
                <a:sym typeface="Canva Sans Bold"/>
              </a:rPr>
              <a:t>What is sorting ?</a:t>
            </a:r>
          </a:p>
        </p:txBody>
      </p:sp>
      <p:sp>
        <p:nvSpPr>
          <p:cNvPr id="6" name="TextBox 6"/>
          <p:cNvSpPr txBox="1"/>
          <p:nvPr/>
        </p:nvSpPr>
        <p:spPr>
          <a:xfrm>
            <a:off x="1028700" y="3503579"/>
            <a:ext cx="16230600" cy="20891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Sorting means arranging data in a particular order - ascending or descending.</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Helps in searching, organizing, and analyzing data efficiently.</a:t>
            </a:r>
          </a:p>
        </p:txBody>
      </p:sp>
      <p:sp>
        <p:nvSpPr>
          <p:cNvPr id="7" name="TextBox 7"/>
          <p:cNvSpPr txBox="1"/>
          <p:nvPr/>
        </p:nvSpPr>
        <p:spPr>
          <a:xfrm>
            <a:off x="1028700" y="6189186"/>
            <a:ext cx="16230600" cy="887095"/>
          </a:xfrm>
          <a:prstGeom prst="rect">
            <a:avLst/>
          </a:prstGeom>
        </p:spPr>
        <p:txBody>
          <a:bodyPr lIns="0" tIns="0" rIns="0" bIns="0" rtlCol="0" anchor="t">
            <a:spAutoFit/>
          </a:bodyPr>
          <a:lstStyle/>
          <a:p>
            <a:pPr algn="l">
              <a:lnSpc>
                <a:spcPts val="7279"/>
              </a:lnSpc>
            </a:pPr>
            <a:r>
              <a:rPr lang="en-US" sz="5199" b="1">
                <a:solidFill>
                  <a:srgbClr val="3428BA"/>
                </a:solidFill>
                <a:latin typeface="Canva Sans Bold"/>
                <a:ea typeface="Canva Sans Bold"/>
                <a:cs typeface="Canva Sans Bold"/>
                <a:sym typeface="Canva Sans Bold"/>
              </a:rPr>
              <a:t>Types of sorting covered ?</a:t>
            </a:r>
          </a:p>
        </p:txBody>
      </p:sp>
      <p:sp>
        <p:nvSpPr>
          <p:cNvPr id="8" name="TextBox 8"/>
          <p:cNvSpPr txBox="1"/>
          <p:nvPr/>
        </p:nvSpPr>
        <p:spPr>
          <a:xfrm>
            <a:off x="1028700" y="7230044"/>
            <a:ext cx="16230600" cy="13843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Bubble Sort</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Insertion Sort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BUBBLE SORT</a:t>
            </a:r>
          </a:p>
        </p:txBody>
      </p:sp>
      <p:pic>
        <p:nvPicPr>
          <p:cNvPr id="3" name="Picture 3"/>
          <p:cNvPicPr>
            <a:picLocks noChangeAspect="1"/>
          </p:cNvPicPr>
          <p:nvPr/>
        </p:nvPicPr>
        <p:blipFill>
          <a:blip r:embed="rId2"/>
          <a:srcRect/>
          <a:stretch>
            <a:fillRect/>
          </a:stretch>
        </p:blipFill>
        <p:spPr>
          <a:xfrm flipH="1">
            <a:off x="14775696" y="78730"/>
            <a:ext cx="3512304" cy="1685906"/>
          </a:xfrm>
          <a:prstGeom prst="rect">
            <a:avLst/>
          </a:prstGeom>
        </p:spPr>
      </p:pic>
      <p:pic>
        <p:nvPicPr>
          <p:cNvPr id="4" name="Picture 4"/>
          <p:cNvPicPr>
            <a:picLocks noChangeAspect="1"/>
          </p:cNvPicPr>
          <p:nvPr/>
        </p:nvPicPr>
        <p:blipFill>
          <a:blip r:embed="rId2"/>
          <a:srcRect/>
          <a:stretch>
            <a:fillRect/>
          </a:stretch>
        </p:blipFill>
        <p:spPr>
          <a:xfrm flipH="1">
            <a:off x="14775696" y="8614344"/>
            <a:ext cx="3484699" cy="1672656"/>
          </a:xfrm>
          <a:prstGeom prst="rect">
            <a:avLst/>
          </a:prstGeom>
        </p:spPr>
      </p:pic>
      <p:sp>
        <p:nvSpPr>
          <p:cNvPr id="5" name="TextBox 5"/>
          <p:cNvSpPr txBox="1"/>
          <p:nvPr/>
        </p:nvSpPr>
        <p:spPr>
          <a:xfrm>
            <a:off x="1028700" y="2235200"/>
            <a:ext cx="16230600" cy="70231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Bubble sort is one of the simplest sorting algorithms.</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It repeatedly compares two adjacent elements in a list (or array) and swaps them if they are in the wrong order.</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This process is repeated until the list becomes sorted.</a:t>
            </a:r>
          </a:p>
          <a:p>
            <a:pPr algn="l">
              <a:lnSpc>
                <a:spcPts val="5599"/>
              </a:lnSpc>
            </a:pPr>
            <a:endParaRPr lang="en-US" sz="3999">
              <a:solidFill>
                <a:srgbClr val="3428BA"/>
              </a:solidFill>
              <a:latin typeface="Canva Sans"/>
              <a:ea typeface="Canva Sans"/>
              <a:cs typeface="Canva Sans"/>
              <a:sym typeface="Canva Sans"/>
            </a:endParaRP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It’s called “bubble” sort because the largest elements "bubble up" to the top (end) of the list after each pass.</a:t>
            </a:r>
          </a:p>
          <a:p>
            <a:pPr algn="l">
              <a:lnSpc>
                <a:spcPts val="5599"/>
              </a:lnSpc>
            </a:pPr>
            <a:endParaRPr lang="en-US" sz="3999">
              <a:solidFill>
                <a:srgbClr val="3428BA"/>
              </a:solidFill>
              <a:latin typeface="Canva Sans"/>
              <a:ea typeface="Canva Sans"/>
              <a:cs typeface="Canva Sans"/>
              <a:sym typeface="Canva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HOW IT WORKS (STEP BY STEP)</a:t>
            </a:r>
          </a:p>
        </p:txBody>
      </p:sp>
      <p:sp>
        <p:nvSpPr>
          <p:cNvPr id="3" name="TextBox 3"/>
          <p:cNvSpPr txBox="1"/>
          <p:nvPr/>
        </p:nvSpPr>
        <p:spPr>
          <a:xfrm>
            <a:off x="1028700" y="2192604"/>
            <a:ext cx="16230600" cy="77279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Suppose we have a list:</a:t>
            </a:r>
          </a:p>
          <a:p>
            <a:pPr marL="1727192" lvl="2" indent="-575731" algn="l">
              <a:lnSpc>
                <a:spcPts val="5599"/>
              </a:lnSpc>
              <a:buFont typeface="Arial"/>
              <a:buChar char="⚬"/>
            </a:pPr>
            <a:r>
              <a:rPr lang="en-US" sz="3999">
                <a:solidFill>
                  <a:srgbClr val="3428BA"/>
                </a:solidFill>
                <a:latin typeface="Canva Sans"/>
                <a:ea typeface="Canva Sans"/>
                <a:cs typeface="Canva Sans"/>
                <a:sym typeface="Canva Sans"/>
              </a:rPr>
              <a:t>[5, 3, 8, 4, 2]</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Compare 5 and 3 → 5 &gt; 3 → swap → [3, 5, 8, 4, 2]</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Compare 5 and 8 → already correct → [3, 5, 8, 4, 2]</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Compare 8 and 4 → 8 &gt; 4 → swap → [3, 5, 4, 8, 2]</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Compare 8 and 2 → 8 &gt; 2 → swap → [3, 5, 4, 2, 8]</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Now the largest element (8) has moved to the last position.</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Next pass repeats the same process for the remaining elements.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After enough passes, the list becomes: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[2, 3, 4, 5, 8]</a:t>
            </a:r>
          </a:p>
        </p:txBody>
      </p:sp>
      <p:pic>
        <p:nvPicPr>
          <p:cNvPr id="4" name="Picture 4"/>
          <p:cNvPicPr>
            <a:picLocks noChangeAspect="1"/>
          </p:cNvPicPr>
          <p:nvPr/>
        </p:nvPicPr>
        <p:blipFill>
          <a:blip r:embed="rId2"/>
          <a:srcRect/>
          <a:stretch>
            <a:fillRect/>
          </a:stretch>
        </p:blipFill>
        <p:spPr>
          <a:xfrm flipH="1">
            <a:off x="14775696" y="78730"/>
            <a:ext cx="3512304" cy="1685906"/>
          </a:xfrm>
          <a:prstGeom prst="rect">
            <a:avLst/>
          </a:prstGeom>
        </p:spPr>
      </p:pic>
      <p:pic>
        <p:nvPicPr>
          <p:cNvPr id="5" name="Picture 5"/>
          <p:cNvPicPr>
            <a:picLocks noChangeAspect="1"/>
          </p:cNvPicPr>
          <p:nvPr/>
        </p:nvPicPr>
        <p:blipFill>
          <a:blip r:embed="rId2"/>
          <a:srcRect/>
          <a:stretch>
            <a:fillRect/>
          </a:stretch>
        </p:blipFill>
        <p:spPr>
          <a:xfrm flipH="1">
            <a:off x="14775696" y="8614344"/>
            <a:ext cx="3484699" cy="16726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PSEUDOCODE</a:t>
            </a:r>
          </a:p>
        </p:txBody>
      </p:sp>
      <p:sp>
        <p:nvSpPr>
          <p:cNvPr id="3" name="TextBox 3"/>
          <p:cNvSpPr txBox="1"/>
          <p:nvPr/>
        </p:nvSpPr>
        <p:spPr>
          <a:xfrm>
            <a:off x="1028700" y="2598184"/>
            <a:ext cx="16230600" cy="7023100"/>
          </a:xfrm>
          <a:prstGeom prst="rect">
            <a:avLst/>
          </a:prstGeom>
        </p:spPr>
        <p:txBody>
          <a:bodyPr lIns="0" tIns="0" rIns="0" bIns="0" rtlCol="0" anchor="t">
            <a:spAutoFit/>
          </a:bodyPr>
          <a:lstStyle/>
          <a:p>
            <a:pPr algn="l">
              <a:lnSpc>
                <a:spcPts val="5599"/>
              </a:lnSpc>
            </a:pPr>
            <a:r>
              <a:rPr lang="en-US" sz="3999">
                <a:solidFill>
                  <a:srgbClr val="3428BA"/>
                </a:solidFill>
                <a:latin typeface="Canva Sans"/>
                <a:ea typeface="Canva Sans"/>
                <a:cs typeface="Canva Sans"/>
                <a:sym typeface="Canva Sans"/>
              </a:rPr>
              <a:t>procedure bubbleSort(A):</a:t>
            </a:r>
          </a:p>
          <a:p>
            <a:pPr algn="l">
              <a:lnSpc>
                <a:spcPts val="5599"/>
              </a:lnSpc>
            </a:pPr>
            <a:r>
              <a:rPr lang="en-US" sz="3999">
                <a:solidFill>
                  <a:srgbClr val="3428BA"/>
                </a:solidFill>
                <a:latin typeface="Canva Sans"/>
                <a:ea typeface="Canva Sans"/>
                <a:cs typeface="Canva Sans"/>
                <a:sym typeface="Canva Sans"/>
              </a:rPr>
              <a:t>    n = length(A)</a:t>
            </a:r>
          </a:p>
          <a:p>
            <a:pPr algn="l">
              <a:lnSpc>
                <a:spcPts val="5599"/>
              </a:lnSpc>
            </a:pPr>
            <a:r>
              <a:rPr lang="en-US" sz="3999">
                <a:solidFill>
                  <a:srgbClr val="3428BA"/>
                </a:solidFill>
                <a:latin typeface="Canva Sans"/>
                <a:ea typeface="Canva Sans"/>
                <a:cs typeface="Canva Sans"/>
                <a:sym typeface="Canva Sans"/>
              </a:rPr>
              <a:t>    for i from 0 to n-1:</a:t>
            </a:r>
          </a:p>
          <a:p>
            <a:pPr algn="l">
              <a:lnSpc>
                <a:spcPts val="5599"/>
              </a:lnSpc>
            </a:pPr>
            <a:r>
              <a:rPr lang="en-US" sz="3999">
                <a:solidFill>
                  <a:srgbClr val="3428BA"/>
                </a:solidFill>
                <a:latin typeface="Canva Sans"/>
                <a:ea typeface="Canva Sans"/>
                <a:cs typeface="Canva Sans"/>
                <a:sym typeface="Canva Sans"/>
              </a:rPr>
              <a:t>        swapped = false</a:t>
            </a:r>
          </a:p>
          <a:p>
            <a:pPr algn="l">
              <a:lnSpc>
                <a:spcPts val="5599"/>
              </a:lnSpc>
            </a:pPr>
            <a:r>
              <a:rPr lang="en-US" sz="3999">
                <a:solidFill>
                  <a:srgbClr val="3428BA"/>
                </a:solidFill>
                <a:latin typeface="Canva Sans"/>
                <a:ea typeface="Canva Sans"/>
                <a:cs typeface="Canva Sans"/>
                <a:sym typeface="Canva Sans"/>
              </a:rPr>
              <a:t>        for j from 0 to n-i-2:</a:t>
            </a:r>
          </a:p>
          <a:p>
            <a:pPr algn="l">
              <a:lnSpc>
                <a:spcPts val="5599"/>
              </a:lnSpc>
            </a:pPr>
            <a:r>
              <a:rPr lang="en-US" sz="3999">
                <a:solidFill>
                  <a:srgbClr val="3428BA"/>
                </a:solidFill>
                <a:latin typeface="Canva Sans"/>
                <a:ea typeface="Canva Sans"/>
                <a:cs typeface="Canva Sans"/>
                <a:sym typeface="Canva Sans"/>
              </a:rPr>
              <a:t>            if A[j] &gt; A[j+1]:</a:t>
            </a:r>
          </a:p>
          <a:p>
            <a:pPr algn="l">
              <a:lnSpc>
                <a:spcPts val="5599"/>
              </a:lnSpc>
            </a:pPr>
            <a:r>
              <a:rPr lang="en-US" sz="3999">
                <a:solidFill>
                  <a:srgbClr val="3428BA"/>
                </a:solidFill>
                <a:latin typeface="Canva Sans"/>
                <a:ea typeface="Canva Sans"/>
                <a:cs typeface="Canva Sans"/>
                <a:sym typeface="Canva Sans"/>
              </a:rPr>
              <a:t>                swap(A[j], A[j+1])</a:t>
            </a:r>
          </a:p>
          <a:p>
            <a:pPr algn="l">
              <a:lnSpc>
                <a:spcPts val="5599"/>
              </a:lnSpc>
            </a:pPr>
            <a:r>
              <a:rPr lang="en-US" sz="3999">
                <a:solidFill>
                  <a:srgbClr val="3428BA"/>
                </a:solidFill>
                <a:latin typeface="Canva Sans"/>
                <a:ea typeface="Canva Sans"/>
                <a:cs typeface="Canva Sans"/>
                <a:sym typeface="Canva Sans"/>
              </a:rPr>
              <a:t>                swapped = true</a:t>
            </a:r>
          </a:p>
          <a:p>
            <a:pPr algn="l">
              <a:lnSpc>
                <a:spcPts val="5599"/>
              </a:lnSpc>
            </a:pPr>
            <a:r>
              <a:rPr lang="en-US" sz="3999">
                <a:solidFill>
                  <a:srgbClr val="3428BA"/>
                </a:solidFill>
                <a:latin typeface="Canva Sans"/>
                <a:ea typeface="Canva Sans"/>
                <a:cs typeface="Canva Sans"/>
                <a:sym typeface="Canva Sans"/>
              </a:rPr>
              <a:t>        if swapped == false:</a:t>
            </a:r>
          </a:p>
          <a:p>
            <a:pPr algn="l">
              <a:lnSpc>
                <a:spcPts val="5599"/>
              </a:lnSpc>
            </a:pPr>
            <a:r>
              <a:rPr lang="en-US" sz="3999">
                <a:solidFill>
                  <a:srgbClr val="3428BA"/>
                </a:solidFill>
                <a:latin typeface="Canva Sans"/>
                <a:ea typeface="Canva Sans"/>
                <a:cs typeface="Canva Sans"/>
                <a:sym typeface="Canva Sans"/>
              </a:rPr>
              <a:t>            break   // stop, array is already sorted</a:t>
            </a:r>
          </a:p>
        </p:txBody>
      </p:sp>
      <p:pic>
        <p:nvPicPr>
          <p:cNvPr id="4" name="Picture 4"/>
          <p:cNvPicPr>
            <a:picLocks noChangeAspect="1"/>
          </p:cNvPicPr>
          <p:nvPr/>
        </p:nvPicPr>
        <p:blipFill>
          <a:blip r:embed="rId2"/>
          <a:srcRect/>
          <a:stretch>
            <a:fillRect/>
          </a:stretch>
        </p:blipFill>
        <p:spPr>
          <a:xfrm flipH="1">
            <a:off x="14775696" y="78730"/>
            <a:ext cx="3512304" cy="1685906"/>
          </a:xfrm>
          <a:prstGeom prst="rect">
            <a:avLst/>
          </a:prstGeom>
        </p:spPr>
      </p:pic>
      <p:pic>
        <p:nvPicPr>
          <p:cNvPr id="5" name="Picture 5"/>
          <p:cNvPicPr>
            <a:picLocks noChangeAspect="1"/>
          </p:cNvPicPr>
          <p:nvPr/>
        </p:nvPicPr>
        <p:blipFill>
          <a:blip r:embed="rId2"/>
          <a:srcRect/>
          <a:stretch>
            <a:fillRect/>
          </a:stretch>
        </p:blipFill>
        <p:spPr>
          <a:xfrm flipH="1">
            <a:off x="14775696" y="8614344"/>
            <a:ext cx="3484699" cy="167265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4775696" y="8614344"/>
            <a:ext cx="3484699" cy="1672656"/>
          </a:xfrm>
          <a:prstGeom prst="rect">
            <a:avLst/>
          </a:prstGeom>
        </p:spPr>
      </p:pic>
      <p:sp>
        <p:nvSpPr>
          <p:cNvPr id="4" name="TextBox 4"/>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TIME AND SPACE COMPLEXITY</a:t>
            </a:r>
          </a:p>
        </p:txBody>
      </p:sp>
      <p:sp>
        <p:nvSpPr>
          <p:cNvPr id="5" name="TextBox 5"/>
          <p:cNvSpPr txBox="1"/>
          <p:nvPr/>
        </p:nvSpPr>
        <p:spPr>
          <a:xfrm>
            <a:off x="1028700" y="2872310"/>
            <a:ext cx="16230600" cy="863600"/>
          </a:xfrm>
          <a:prstGeom prst="rect">
            <a:avLst/>
          </a:prstGeom>
        </p:spPr>
        <p:txBody>
          <a:bodyPr lIns="0" tIns="0" rIns="0" bIns="0" rtlCol="0" anchor="t">
            <a:spAutoFit/>
          </a:bodyPr>
          <a:lstStyle/>
          <a:p>
            <a:pPr algn="l">
              <a:lnSpc>
                <a:spcPts val="7000"/>
              </a:lnSpc>
            </a:pPr>
            <a:r>
              <a:rPr lang="en-US" sz="5000" b="1">
                <a:solidFill>
                  <a:srgbClr val="3428BA"/>
                </a:solidFill>
                <a:latin typeface="Canva Sans Bold"/>
                <a:ea typeface="Canva Sans Bold"/>
                <a:cs typeface="Canva Sans Bold"/>
                <a:sym typeface="Canva Sans Bold"/>
              </a:rPr>
              <a:t>TIME COMPLEXITY:</a:t>
            </a:r>
          </a:p>
        </p:txBody>
      </p:sp>
      <p:sp>
        <p:nvSpPr>
          <p:cNvPr id="6" name="TextBox 6"/>
          <p:cNvSpPr txBox="1"/>
          <p:nvPr/>
        </p:nvSpPr>
        <p:spPr>
          <a:xfrm>
            <a:off x="1028700" y="4031184"/>
            <a:ext cx="16230600" cy="2116425"/>
          </a:xfrm>
          <a:prstGeom prst="rect">
            <a:avLst/>
          </a:prstGeom>
        </p:spPr>
        <p:txBody>
          <a:bodyPr lIns="0" tIns="0" rIns="0" bIns="0" rtlCol="0" anchor="t">
            <a:spAutoFit/>
          </a:bodyPr>
          <a:lstStyle/>
          <a:p>
            <a:pPr marL="874646" lvl="1" indent="-437323" algn="just">
              <a:lnSpc>
                <a:spcPts val="5671"/>
              </a:lnSpc>
              <a:buFont typeface="Arial"/>
              <a:buChar char="•"/>
            </a:pPr>
            <a:r>
              <a:rPr lang="en-US" sz="4051">
                <a:solidFill>
                  <a:srgbClr val="3428BA"/>
                </a:solidFill>
                <a:latin typeface="Canva Sans"/>
                <a:ea typeface="Canva Sans"/>
                <a:cs typeface="Canva Sans"/>
                <a:sym typeface="Canva Sans"/>
              </a:rPr>
              <a:t>Worst Case: O(n^2)</a:t>
            </a:r>
          </a:p>
          <a:p>
            <a:pPr marL="874646" lvl="1" indent="-437323" algn="just">
              <a:lnSpc>
                <a:spcPts val="5671"/>
              </a:lnSpc>
              <a:buFont typeface="Arial"/>
              <a:buChar char="•"/>
            </a:pPr>
            <a:r>
              <a:rPr lang="en-US" sz="4051">
                <a:solidFill>
                  <a:srgbClr val="3428BA"/>
                </a:solidFill>
                <a:latin typeface="Canva Sans"/>
                <a:ea typeface="Canva Sans"/>
                <a:cs typeface="Canva Sans"/>
                <a:sym typeface="Canva Sans"/>
              </a:rPr>
              <a:t>Best Case: O(n)</a:t>
            </a:r>
          </a:p>
          <a:p>
            <a:pPr marL="874646" lvl="1" indent="-437323" algn="just">
              <a:lnSpc>
                <a:spcPts val="5671"/>
              </a:lnSpc>
              <a:buFont typeface="Arial"/>
              <a:buChar char="•"/>
            </a:pPr>
            <a:r>
              <a:rPr lang="en-US" sz="4051">
                <a:solidFill>
                  <a:srgbClr val="3428BA"/>
                </a:solidFill>
                <a:latin typeface="Canva Sans"/>
                <a:ea typeface="Canva Sans"/>
                <a:cs typeface="Canva Sans"/>
                <a:sym typeface="Canva Sans"/>
              </a:rPr>
              <a:t>Average Case: O(n^2)</a:t>
            </a:r>
          </a:p>
        </p:txBody>
      </p:sp>
      <p:sp>
        <p:nvSpPr>
          <p:cNvPr id="7" name="TextBox 7"/>
          <p:cNvSpPr txBox="1"/>
          <p:nvPr/>
        </p:nvSpPr>
        <p:spPr>
          <a:xfrm>
            <a:off x="1028700" y="6785785"/>
            <a:ext cx="16230600" cy="863600"/>
          </a:xfrm>
          <a:prstGeom prst="rect">
            <a:avLst/>
          </a:prstGeom>
        </p:spPr>
        <p:txBody>
          <a:bodyPr lIns="0" tIns="0" rIns="0" bIns="0" rtlCol="0" anchor="t">
            <a:spAutoFit/>
          </a:bodyPr>
          <a:lstStyle/>
          <a:p>
            <a:pPr algn="l">
              <a:lnSpc>
                <a:spcPts val="7000"/>
              </a:lnSpc>
            </a:pPr>
            <a:r>
              <a:rPr lang="en-US" sz="5000" b="1">
                <a:solidFill>
                  <a:srgbClr val="3428BA"/>
                </a:solidFill>
                <a:latin typeface="Canva Sans Bold"/>
                <a:ea typeface="Canva Sans Bold"/>
                <a:cs typeface="Canva Sans Bold"/>
                <a:sym typeface="Canva Sans Bold"/>
              </a:rPr>
              <a:t>SPACE COMPLEXITY:</a:t>
            </a:r>
          </a:p>
        </p:txBody>
      </p:sp>
      <p:sp>
        <p:nvSpPr>
          <p:cNvPr id="8" name="TextBox 8"/>
          <p:cNvSpPr txBox="1"/>
          <p:nvPr/>
        </p:nvSpPr>
        <p:spPr>
          <a:xfrm>
            <a:off x="1028700" y="7926669"/>
            <a:ext cx="16230600" cy="687675"/>
          </a:xfrm>
          <a:prstGeom prst="rect">
            <a:avLst/>
          </a:prstGeom>
        </p:spPr>
        <p:txBody>
          <a:bodyPr lIns="0" tIns="0" rIns="0" bIns="0" rtlCol="0" anchor="t">
            <a:spAutoFit/>
          </a:bodyPr>
          <a:lstStyle/>
          <a:p>
            <a:pPr marL="874646" lvl="1" indent="-437323" algn="just">
              <a:lnSpc>
                <a:spcPts val="5671"/>
              </a:lnSpc>
              <a:buFont typeface="Arial"/>
              <a:buChar char="•"/>
            </a:pPr>
            <a:r>
              <a:rPr lang="en-US" sz="4051">
                <a:solidFill>
                  <a:srgbClr val="3428BA"/>
                </a:solidFill>
                <a:latin typeface="Canva Sans"/>
                <a:ea typeface="Canva Sans"/>
                <a:cs typeface="Canva Sans"/>
                <a:sym typeface="Canva Sans"/>
              </a:rPr>
              <a:t>O(1)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4775696" y="8614344"/>
            <a:ext cx="3484699" cy="1672656"/>
          </a:xfrm>
          <a:prstGeom prst="rect">
            <a:avLst/>
          </a:prstGeom>
        </p:spPr>
      </p:pic>
      <p:sp>
        <p:nvSpPr>
          <p:cNvPr id="4" name="TextBox 4"/>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INSERTION SORT</a:t>
            </a:r>
          </a:p>
        </p:txBody>
      </p:sp>
      <p:sp>
        <p:nvSpPr>
          <p:cNvPr id="5" name="TextBox 5"/>
          <p:cNvSpPr txBox="1"/>
          <p:nvPr/>
        </p:nvSpPr>
        <p:spPr>
          <a:xfrm>
            <a:off x="1028700" y="2782539"/>
            <a:ext cx="16230600" cy="70231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Insertion Sort is a simple sorting algorithm that builds the final sorted list one element at a time - just like sorting cards in our hand.</a:t>
            </a:r>
          </a:p>
          <a:p>
            <a:pPr algn="l">
              <a:lnSpc>
                <a:spcPts val="5599"/>
              </a:lnSpc>
            </a:pPr>
            <a:endParaRPr lang="en-US" sz="3999">
              <a:solidFill>
                <a:srgbClr val="3428BA"/>
              </a:solidFill>
              <a:latin typeface="Canva Sans"/>
              <a:ea typeface="Canva Sans"/>
              <a:cs typeface="Canva Sans"/>
              <a:sym typeface="Canva Sans"/>
            </a:endParaRPr>
          </a:p>
          <a:p>
            <a:pPr algn="l">
              <a:lnSpc>
                <a:spcPts val="5599"/>
              </a:lnSpc>
            </a:pPr>
            <a:r>
              <a:rPr lang="en-US" sz="3999">
                <a:solidFill>
                  <a:srgbClr val="3428BA"/>
                </a:solidFill>
                <a:latin typeface="Canva Sans"/>
                <a:ea typeface="Canva Sans"/>
                <a:cs typeface="Canva Sans"/>
                <a:sym typeface="Canva Sans"/>
              </a:rPr>
              <a:t>🔹 Step-by-Step</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Pick one card at a time from the deck</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Compare it with the cards already in our hand</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Insert it at the correct position (shift cards if needed)</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Repeat until all cards are arranged in order</a:t>
            </a:r>
          </a:p>
          <a:p>
            <a:pPr algn="l">
              <a:lnSpc>
                <a:spcPts val="5599"/>
              </a:lnSpc>
            </a:pPr>
            <a:endParaRPr lang="en-US" sz="3999">
              <a:solidFill>
                <a:srgbClr val="3428BA"/>
              </a:solidFill>
              <a:latin typeface="Canva Sans"/>
              <a:ea typeface="Canva Sans"/>
              <a:cs typeface="Canva Sans"/>
              <a:sym typeface="Canva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4775696" y="8614344"/>
            <a:ext cx="3484699" cy="1672656"/>
          </a:xfrm>
          <a:prstGeom prst="rect">
            <a:avLst/>
          </a:prstGeom>
        </p:spPr>
      </p:pic>
      <p:sp>
        <p:nvSpPr>
          <p:cNvPr id="4" name="TextBox 4"/>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EXAMPLE</a:t>
            </a:r>
          </a:p>
        </p:txBody>
      </p:sp>
      <p:sp>
        <p:nvSpPr>
          <p:cNvPr id="5" name="TextBox 5"/>
          <p:cNvSpPr txBox="1"/>
          <p:nvPr/>
        </p:nvSpPr>
        <p:spPr>
          <a:xfrm>
            <a:off x="1028700" y="2708797"/>
            <a:ext cx="16230600" cy="42037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You have cards: ♣️7, ♥️3, ♦️5, ♠️2</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 Start with 7</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 Insert 3 before 7</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 Insert 5 between 3 and 7</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 Insert 2 before all</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Final Order: 2, 3, 5, 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4775696" y="8614344"/>
            <a:ext cx="3484699" cy="1672656"/>
          </a:xfrm>
          <a:prstGeom prst="rect">
            <a:avLst/>
          </a:prstGeom>
        </p:spPr>
      </p:pic>
      <p:sp>
        <p:nvSpPr>
          <p:cNvPr id="4" name="TextBox 4"/>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HOW IT WORKS (STEP-BY-STEP)</a:t>
            </a:r>
          </a:p>
        </p:txBody>
      </p:sp>
      <p:sp>
        <p:nvSpPr>
          <p:cNvPr id="5" name="TextBox 5"/>
          <p:cNvSpPr txBox="1"/>
          <p:nvPr/>
        </p:nvSpPr>
        <p:spPr>
          <a:xfrm>
            <a:off x="1028700" y="2648154"/>
            <a:ext cx="16230600" cy="702310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Suppose we have an array:</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[7, 3, 5, 2]</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Start with the first element (7). A single element is always "sorted".</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Sorted: [7] | Unsorted: [3, 5, 2]</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Take 3, compare with 7 → since 3 &lt; 7, place it before 7.</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[3, 7] | [5, 2]</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Take 5, compare with 7 → insert before 7.</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Compare with 3 → 5 &gt; 3, so stop.</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[3, 5, 7] | [2]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11145"/>
            <a:ext cx="16230600" cy="34988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Take 2, compare with 7 → insert before 7.</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Compare with 5 → insert before 5.</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Compare with 3 → insert before 3.</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[2, 3, 5, 7]</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Final sorted array.</a:t>
            </a:r>
          </a:p>
        </p:txBody>
      </p:sp>
      <p:pic>
        <p:nvPicPr>
          <p:cNvPr id="3" name="Picture 3"/>
          <p:cNvPicPr>
            <a:picLocks noChangeAspect="1"/>
          </p:cNvPicPr>
          <p:nvPr/>
        </p:nvPicPr>
        <p:blipFill>
          <a:blip r:embed="rId2"/>
          <a:srcRect/>
          <a:stretch>
            <a:fillRect/>
          </a:stretch>
        </p:blipFill>
        <p:spPr>
          <a:xfrm flipH="1">
            <a:off x="14775696" y="78730"/>
            <a:ext cx="3512304" cy="1685906"/>
          </a:xfrm>
          <a:prstGeom prst="rect">
            <a:avLst/>
          </a:prstGeom>
        </p:spPr>
      </p:pic>
      <p:pic>
        <p:nvPicPr>
          <p:cNvPr id="4" name="Picture 4"/>
          <p:cNvPicPr>
            <a:picLocks noChangeAspect="1"/>
          </p:cNvPicPr>
          <p:nvPr/>
        </p:nvPicPr>
        <p:blipFill>
          <a:blip r:embed="rId2"/>
          <a:srcRect/>
          <a:stretch>
            <a:fillRect/>
          </a:stretch>
        </p:blipFill>
        <p:spPr>
          <a:xfrm flipH="1">
            <a:off x="14775696" y="8614344"/>
            <a:ext cx="3484699" cy="16726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00095" y="3832413"/>
            <a:ext cx="9087810" cy="2622174"/>
          </a:xfrm>
          <a:custGeom>
            <a:avLst/>
            <a:gdLst/>
            <a:ahLst/>
            <a:cxnLst/>
            <a:rect l="l" t="t" r="r" b="b"/>
            <a:pathLst>
              <a:path w="9087810" h="2622174">
                <a:moveTo>
                  <a:pt x="0" y="0"/>
                </a:moveTo>
                <a:lnTo>
                  <a:pt x="9087810" y="0"/>
                </a:lnTo>
                <a:lnTo>
                  <a:pt x="9087810" y="2622174"/>
                </a:lnTo>
                <a:lnTo>
                  <a:pt x="0" y="2622174"/>
                </a:lnTo>
                <a:lnTo>
                  <a:pt x="0" y="0"/>
                </a:lnTo>
                <a:close/>
              </a:path>
            </a:pathLst>
          </a:custGeom>
          <a:blipFill>
            <a:blip r:embed="rId2"/>
            <a:stretch>
              <a:fillRect/>
            </a:stretch>
          </a:blipFill>
        </p:spPr>
      </p:sp>
      <p:sp>
        <p:nvSpPr>
          <p:cNvPr id="3" name="TextBox 3"/>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TRAVERSING A STRING</a:t>
            </a:r>
          </a:p>
        </p:txBody>
      </p:sp>
      <p:sp>
        <p:nvSpPr>
          <p:cNvPr id="4" name="TextBox 4"/>
          <p:cNvSpPr txBox="1"/>
          <p:nvPr/>
        </p:nvSpPr>
        <p:spPr>
          <a:xfrm>
            <a:off x="1028700" y="2740632"/>
            <a:ext cx="16230600" cy="705857"/>
          </a:xfrm>
          <a:prstGeom prst="rect">
            <a:avLst/>
          </a:prstGeom>
        </p:spPr>
        <p:txBody>
          <a:bodyPr lIns="0" tIns="0" rIns="0" bIns="0" rtlCol="0" anchor="t">
            <a:spAutoFit/>
          </a:bodyPr>
          <a:lstStyle/>
          <a:p>
            <a:pPr marL="882031" lvl="1" indent="-441016" algn="l">
              <a:lnSpc>
                <a:spcPts val="5719"/>
              </a:lnSpc>
              <a:buFont typeface="Arial"/>
              <a:buChar char="•"/>
            </a:pPr>
            <a:r>
              <a:rPr lang="en-US" sz="4085">
                <a:solidFill>
                  <a:srgbClr val="3428BA"/>
                </a:solidFill>
                <a:latin typeface="Canva Sans"/>
                <a:ea typeface="Canva Sans"/>
                <a:cs typeface="Canva Sans"/>
                <a:sym typeface="Canva Sans"/>
              </a:rPr>
              <a:t>Traversing a string means visiting each chararcter one by one. </a:t>
            </a:r>
          </a:p>
        </p:txBody>
      </p:sp>
      <p:sp>
        <p:nvSpPr>
          <p:cNvPr id="5" name="TextBox 5"/>
          <p:cNvSpPr txBox="1"/>
          <p:nvPr/>
        </p:nvSpPr>
        <p:spPr>
          <a:xfrm>
            <a:off x="1028700" y="7092501"/>
            <a:ext cx="16230600" cy="1384301"/>
          </a:xfrm>
          <a:prstGeom prst="rect">
            <a:avLst/>
          </a:prstGeom>
        </p:spPr>
        <p:txBody>
          <a:bodyPr lIns="0" tIns="0" rIns="0" bIns="0" rtlCol="0" anchor="t">
            <a:spAutoFit/>
          </a:bodyPr>
          <a:lstStyle/>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 The output of above code is :</a:t>
            </a:r>
          </a:p>
          <a:p>
            <a:pPr algn="l">
              <a:lnSpc>
                <a:spcPts val="5599"/>
              </a:lnSpc>
            </a:pPr>
            <a:r>
              <a:rPr lang="en-US" sz="3999">
                <a:solidFill>
                  <a:srgbClr val="3428BA"/>
                </a:solidFill>
                <a:latin typeface="Canva Sans"/>
                <a:ea typeface="Canva Sans"/>
                <a:cs typeface="Canva Sans"/>
                <a:sym typeface="Canva Sans"/>
              </a:rPr>
              <a:t>                            P    y     t     h     o     n </a:t>
            </a:r>
          </a:p>
        </p:txBody>
      </p:sp>
      <p:pic>
        <p:nvPicPr>
          <p:cNvPr id="6" name="Picture 6"/>
          <p:cNvPicPr>
            <a:picLocks noChangeAspect="1"/>
          </p:cNvPicPr>
          <p:nvPr/>
        </p:nvPicPr>
        <p:blipFill>
          <a:blip r:embed="rId3"/>
          <a:srcRect/>
          <a:stretch>
            <a:fillRect/>
          </a:stretch>
        </p:blipFill>
        <p:spPr>
          <a:xfrm flipH="1">
            <a:off x="14221701" y="392517"/>
            <a:ext cx="3958208" cy="1899940"/>
          </a:xfrm>
          <a:prstGeom prst="rect">
            <a:avLst/>
          </a:prstGeom>
        </p:spPr>
      </p:pic>
      <p:pic>
        <p:nvPicPr>
          <p:cNvPr id="7" name="Picture 7"/>
          <p:cNvPicPr>
            <a:picLocks noChangeAspect="1"/>
          </p:cNvPicPr>
          <p:nvPr/>
        </p:nvPicPr>
        <p:blipFill>
          <a:blip r:embed="rId3"/>
          <a:srcRect/>
          <a:stretch>
            <a:fillRect/>
          </a:stretch>
        </p:blipFill>
        <p:spPr>
          <a:xfrm flipH="1">
            <a:off x="15938961" y="8731663"/>
            <a:ext cx="3240285" cy="1555337"/>
          </a:xfrm>
          <a:prstGeom prst="rect">
            <a:avLst/>
          </a:prstGeom>
        </p:spPr>
      </p:pic>
      <p:sp>
        <p:nvSpPr>
          <p:cNvPr id="8" name="Freeform 8"/>
          <p:cNvSpPr/>
          <p:nvPr/>
        </p:nvSpPr>
        <p:spPr>
          <a:xfrm>
            <a:off x="16820474" y="901020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775696" y="78730"/>
            <a:ext cx="3512304" cy="1685906"/>
          </a:xfrm>
          <a:prstGeom prst="rect">
            <a:avLst/>
          </a:prstGeom>
        </p:spPr>
      </p:pic>
      <p:pic>
        <p:nvPicPr>
          <p:cNvPr id="3" name="Picture 3"/>
          <p:cNvPicPr>
            <a:picLocks noChangeAspect="1"/>
          </p:cNvPicPr>
          <p:nvPr/>
        </p:nvPicPr>
        <p:blipFill>
          <a:blip r:embed="rId2"/>
          <a:srcRect/>
          <a:stretch>
            <a:fillRect/>
          </a:stretch>
        </p:blipFill>
        <p:spPr>
          <a:xfrm flipH="1">
            <a:off x="14775696" y="8614344"/>
            <a:ext cx="3484699" cy="1672656"/>
          </a:xfrm>
          <a:prstGeom prst="rect">
            <a:avLst/>
          </a:prstGeom>
        </p:spPr>
      </p:pic>
      <p:sp>
        <p:nvSpPr>
          <p:cNvPr id="4" name="TextBox 4"/>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PSEUDOCODE</a:t>
            </a:r>
          </a:p>
        </p:txBody>
      </p:sp>
      <p:sp>
        <p:nvSpPr>
          <p:cNvPr id="5" name="TextBox 5"/>
          <p:cNvSpPr txBox="1"/>
          <p:nvPr/>
        </p:nvSpPr>
        <p:spPr>
          <a:xfrm>
            <a:off x="1028700" y="2708797"/>
            <a:ext cx="16230600" cy="49085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for i = 1 to n-1:</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key = arr[i]             # take current element</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j = i - 1</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while j &gt;= 0 and arr[j] &gt; key:</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arr[j+1] = arr[j]    # shift element to the right</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j = j - 1</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arr[j+1] = key           # insert key at correct position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133475"/>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TIME AND SPACE COMPLEXITY</a:t>
            </a:r>
          </a:p>
        </p:txBody>
      </p:sp>
      <p:pic>
        <p:nvPicPr>
          <p:cNvPr id="3" name="Picture 3"/>
          <p:cNvPicPr>
            <a:picLocks noChangeAspect="1"/>
          </p:cNvPicPr>
          <p:nvPr/>
        </p:nvPicPr>
        <p:blipFill>
          <a:blip r:embed="rId2"/>
          <a:srcRect/>
          <a:stretch>
            <a:fillRect/>
          </a:stretch>
        </p:blipFill>
        <p:spPr>
          <a:xfrm flipH="1">
            <a:off x="14775696" y="78730"/>
            <a:ext cx="3512304" cy="1685906"/>
          </a:xfrm>
          <a:prstGeom prst="rect">
            <a:avLst/>
          </a:prstGeom>
        </p:spPr>
      </p:pic>
      <p:pic>
        <p:nvPicPr>
          <p:cNvPr id="4" name="Picture 4"/>
          <p:cNvPicPr>
            <a:picLocks noChangeAspect="1"/>
          </p:cNvPicPr>
          <p:nvPr/>
        </p:nvPicPr>
        <p:blipFill>
          <a:blip r:embed="rId2"/>
          <a:srcRect/>
          <a:stretch>
            <a:fillRect/>
          </a:stretch>
        </p:blipFill>
        <p:spPr>
          <a:xfrm flipH="1">
            <a:off x="14775696" y="8614344"/>
            <a:ext cx="3484699" cy="1672656"/>
          </a:xfrm>
          <a:prstGeom prst="rect">
            <a:avLst/>
          </a:prstGeom>
        </p:spPr>
      </p:pic>
      <p:sp>
        <p:nvSpPr>
          <p:cNvPr id="5" name="TextBox 5"/>
          <p:cNvSpPr txBox="1"/>
          <p:nvPr/>
        </p:nvSpPr>
        <p:spPr>
          <a:xfrm>
            <a:off x="1028700" y="3188120"/>
            <a:ext cx="16230600" cy="49085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Best Case (already sorted): O(n)</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(only one comparison per element)</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Worst Case (reverse sorted): O(n²)</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 (every new element has to be compared with all previous ones)</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Average Case: O(n²)</a:t>
            </a:r>
          </a:p>
          <a:p>
            <a:pPr marL="863596" lvl="1" indent="-431798" algn="l">
              <a:lnSpc>
                <a:spcPts val="5599"/>
              </a:lnSpc>
              <a:buFont typeface="Arial"/>
              <a:buChar char="•"/>
            </a:pPr>
            <a:r>
              <a:rPr lang="en-US" sz="3999">
                <a:solidFill>
                  <a:srgbClr val="3428BA"/>
                </a:solidFill>
                <a:latin typeface="Canva Sans"/>
                <a:ea typeface="Canva Sans"/>
                <a:cs typeface="Canva Sans"/>
                <a:sym typeface="Canva Sans"/>
              </a:rPr>
              <a:t>Space Complexity: O(1) → In-place algorithm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STRING OPERATORS IN PYTHON</a:t>
            </a:r>
          </a:p>
        </p:txBody>
      </p:sp>
      <p:sp>
        <p:nvSpPr>
          <p:cNvPr id="3" name="TextBox 3"/>
          <p:cNvSpPr txBox="1"/>
          <p:nvPr/>
        </p:nvSpPr>
        <p:spPr>
          <a:xfrm>
            <a:off x="1028700" y="5061269"/>
            <a:ext cx="16588284"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CONCATENATION OPERATOR :</a:t>
            </a:r>
          </a:p>
        </p:txBody>
      </p:sp>
      <p:sp>
        <p:nvSpPr>
          <p:cNvPr id="4" name="TextBox 4"/>
          <p:cNvSpPr txBox="1"/>
          <p:nvPr/>
        </p:nvSpPr>
        <p:spPr>
          <a:xfrm>
            <a:off x="1028700" y="2638742"/>
            <a:ext cx="16230600" cy="1384301"/>
          </a:xfrm>
          <a:prstGeom prst="rect">
            <a:avLst/>
          </a:prstGeom>
        </p:spPr>
        <p:txBody>
          <a:bodyPr lIns="0" tIns="0" rIns="0" bIns="0" rtlCol="0" anchor="t">
            <a:spAutoFit/>
          </a:bodyPr>
          <a:lstStyle/>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Python provides several operators that can be used with strings.</a:t>
            </a:r>
          </a:p>
        </p:txBody>
      </p:sp>
      <p:sp>
        <p:nvSpPr>
          <p:cNvPr id="5" name="TextBox 5"/>
          <p:cNvSpPr txBox="1"/>
          <p:nvPr/>
        </p:nvSpPr>
        <p:spPr>
          <a:xfrm>
            <a:off x="1028700" y="5941148"/>
            <a:ext cx="16230600" cy="3498851"/>
          </a:xfrm>
          <a:prstGeom prst="rect">
            <a:avLst/>
          </a:prstGeom>
        </p:spPr>
        <p:txBody>
          <a:bodyPr lIns="0" tIns="0" rIns="0" bIns="0" rtlCol="0" anchor="t">
            <a:spAutoFit/>
          </a:bodyPr>
          <a:lstStyle/>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Joins two strings into one.</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Creates a new string (since strings are immutable).</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Example : s1 = “Hello”</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s2 = “Python”</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print(s1 + “ “ + s2)     # Output: Hello Python </a:t>
            </a:r>
          </a:p>
        </p:txBody>
      </p:sp>
      <p:sp>
        <p:nvSpPr>
          <p:cNvPr id="6" name="Freeform 6"/>
          <p:cNvSpPr/>
          <p:nvPr/>
        </p:nvSpPr>
        <p:spPr>
          <a:xfrm>
            <a:off x="15073550" y="9509332"/>
            <a:ext cx="438826" cy="438826"/>
          </a:xfrm>
          <a:custGeom>
            <a:avLst/>
            <a:gdLst/>
            <a:ahLst/>
            <a:cxnLst/>
            <a:rect l="l" t="t" r="r" b="b"/>
            <a:pathLst>
              <a:path w="438826" h="438826">
                <a:moveTo>
                  <a:pt x="0" y="0"/>
                </a:moveTo>
                <a:lnTo>
                  <a:pt x="438825" y="0"/>
                </a:lnTo>
                <a:lnTo>
                  <a:pt x="438825" y="438825"/>
                </a:lnTo>
                <a:lnTo>
                  <a:pt x="0" y="4388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7"/>
          <p:cNvPicPr>
            <a:picLocks noChangeAspect="1"/>
          </p:cNvPicPr>
          <p:nvPr/>
        </p:nvPicPr>
        <p:blipFill>
          <a:blip r:embed="rId4"/>
          <a:srcRect/>
          <a:stretch>
            <a:fillRect/>
          </a:stretch>
        </p:blipFill>
        <p:spPr>
          <a:xfrm flipH="1">
            <a:off x="14221701" y="392517"/>
            <a:ext cx="3958208" cy="1899940"/>
          </a:xfrm>
          <a:prstGeom prst="rect">
            <a:avLst/>
          </a:prstGeom>
        </p:spPr>
      </p:pic>
      <p:pic>
        <p:nvPicPr>
          <p:cNvPr id="8" name="Picture 8"/>
          <p:cNvPicPr>
            <a:picLocks noChangeAspect="1"/>
          </p:cNvPicPr>
          <p:nvPr/>
        </p:nvPicPr>
        <p:blipFill>
          <a:blip r:embed="rId4"/>
          <a:srcRect/>
          <a:stretch>
            <a:fillRect/>
          </a:stretch>
        </p:blipFill>
        <p:spPr>
          <a:xfrm flipH="1">
            <a:off x="15047715" y="8731663"/>
            <a:ext cx="3240285" cy="15553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6230600"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REPETITION OPERATOR :</a:t>
            </a:r>
          </a:p>
        </p:txBody>
      </p:sp>
      <p:sp>
        <p:nvSpPr>
          <p:cNvPr id="3" name="TextBox 3"/>
          <p:cNvSpPr txBox="1"/>
          <p:nvPr/>
        </p:nvSpPr>
        <p:spPr>
          <a:xfrm>
            <a:off x="1028700" y="2039183"/>
            <a:ext cx="16230600" cy="2089151"/>
          </a:xfrm>
          <a:prstGeom prst="rect">
            <a:avLst/>
          </a:prstGeom>
        </p:spPr>
        <p:txBody>
          <a:bodyPr lIns="0" tIns="0" rIns="0" bIns="0" rtlCol="0" anchor="t">
            <a:spAutoFit/>
          </a:bodyPr>
          <a:lstStyle/>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Repeats the string multiple times.</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Example : s1 = “Hi”</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print(s1 * 3)     # Output: Hi Hi Hi</a:t>
            </a:r>
          </a:p>
        </p:txBody>
      </p:sp>
      <p:sp>
        <p:nvSpPr>
          <p:cNvPr id="4" name="TextBox 4"/>
          <p:cNvSpPr txBox="1"/>
          <p:nvPr/>
        </p:nvSpPr>
        <p:spPr>
          <a:xfrm>
            <a:off x="1028700" y="5229225"/>
            <a:ext cx="16230600"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MEMBERSHIP OPERATOR :</a:t>
            </a:r>
          </a:p>
        </p:txBody>
      </p:sp>
      <p:sp>
        <p:nvSpPr>
          <p:cNvPr id="5" name="TextBox 5"/>
          <p:cNvSpPr txBox="1"/>
          <p:nvPr/>
        </p:nvSpPr>
        <p:spPr>
          <a:xfrm>
            <a:off x="1028700" y="6156961"/>
            <a:ext cx="16230600" cy="2794001"/>
          </a:xfrm>
          <a:prstGeom prst="rect">
            <a:avLst/>
          </a:prstGeom>
        </p:spPr>
        <p:txBody>
          <a:bodyPr lIns="0" tIns="0" rIns="0" bIns="0" rtlCol="0" anchor="t">
            <a:spAutoFit/>
          </a:bodyPr>
          <a:lstStyle/>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Used to check whether a substring is present inside a string.</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Example : s1 = “Python Programming”</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print(“Python” in s1)     # Output: True</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print(“Java” not in s1)   # Output: True</a:t>
            </a:r>
          </a:p>
        </p:txBody>
      </p:sp>
      <p:pic>
        <p:nvPicPr>
          <p:cNvPr id="6" name="Picture 6"/>
          <p:cNvPicPr>
            <a:picLocks noChangeAspect="1"/>
          </p:cNvPicPr>
          <p:nvPr/>
        </p:nvPicPr>
        <p:blipFill>
          <a:blip r:embed="rId2"/>
          <a:srcRect/>
          <a:stretch>
            <a:fillRect/>
          </a:stretch>
        </p:blipFill>
        <p:spPr>
          <a:xfrm flipH="1">
            <a:off x="14221701" y="392517"/>
            <a:ext cx="3958208" cy="1899940"/>
          </a:xfrm>
          <a:prstGeom prst="rect">
            <a:avLst/>
          </a:prstGeom>
        </p:spPr>
      </p:pic>
      <p:pic>
        <p:nvPicPr>
          <p:cNvPr id="7" name="Picture 7"/>
          <p:cNvPicPr>
            <a:picLocks noChangeAspect="1"/>
          </p:cNvPicPr>
          <p:nvPr/>
        </p:nvPicPr>
        <p:blipFill>
          <a:blip r:embed="rId2"/>
          <a:srcRect/>
          <a:stretch>
            <a:fillRect/>
          </a:stretch>
        </p:blipFill>
        <p:spPr>
          <a:xfrm flipH="1">
            <a:off x="15047715" y="8731663"/>
            <a:ext cx="3240285" cy="15553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6230600" cy="594361"/>
          </a:xfrm>
          <a:prstGeom prst="rect">
            <a:avLst/>
          </a:prstGeom>
        </p:spPr>
        <p:txBody>
          <a:bodyPr lIns="0" tIns="0" rIns="0" bIns="0" rtlCol="0" anchor="t">
            <a:spAutoFit/>
          </a:bodyPr>
          <a:lstStyle/>
          <a:p>
            <a:pPr algn="l">
              <a:lnSpc>
                <a:spcPts val="4545"/>
              </a:lnSpc>
            </a:pPr>
            <a:r>
              <a:rPr lang="en-US" sz="4500" b="1">
                <a:solidFill>
                  <a:srgbClr val="3428BA"/>
                </a:solidFill>
                <a:latin typeface="Canva Sans Bold"/>
                <a:ea typeface="Canva Sans Bold"/>
                <a:cs typeface="Canva Sans Bold"/>
                <a:sym typeface="Canva Sans Bold"/>
              </a:rPr>
              <a:t>COMPARISION OPERATOR :</a:t>
            </a:r>
          </a:p>
        </p:txBody>
      </p:sp>
      <p:sp>
        <p:nvSpPr>
          <p:cNvPr id="3" name="TextBox 3"/>
          <p:cNvSpPr txBox="1"/>
          <p:nvPr/>
        </p:nvSpPr>
        <p:spPr>
          <a:xfrm>
            <a:off x="1028700" y="2039183"/>
            <a:ext cx="16230600" cy="5613401"/>
          </a:xfrm>
          <a:prstGeom prst="rect">
            <a:avLst/>
          </a:prstGeom>
        </p:spPr>
        <p:txBody>
          <a:bodyPr lIns="0" tIns="0" rIns="0" bIns="0" rtlCol="0" anchor="t">
            <a:spAutoFit/>
          </a:bodyPr>
          <a:lstStyle/>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Strings are compared lexicographically (like in dictionary order) based on Unicode values.</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Case matters: 'A' &lt; 'a' because Unicode of 'A' (65) is less than 'a' (97).</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Example : </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print("apple" == "apple") # True</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print("apple" != "banana")  # True</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print("apple" &lt; "banana")   # True (dictionary order)</a:t>
            </a:r>
          </a:p>
        </p:txBody>
      </p:sp>
      <p:pic>
        <p:nvPicPr>
          <p:cNvPr id="4" name="Picture 4"/>
          <p:cNvPicPr>
            <a:picLocks noChangeAspect="1"/>
          </p:cNvPicPr>
          <p:nvPr/>
        </p:nvPicPr>
        <p:blipFill>
          <a:blip r:embed="rId2"/>
          <a:srcRect/>
          <a:stretch>
            <a:fillRect/>
          </a:stretch>
        </p:blipFill>
        <p:spPr>
          <a:xfrm flipH="1">
            <a:off x="15047715" y="8731663"/>
            <a:ext cx="3240285" cy="1555337"/>
          </a:xfrm>
          <a:prstGeom prst="rect">
            <a:avLst/>
          </a:prstGeom>
        </p:spPr>
      </p:pic>
      <p:pic>
        <p:nvPicPr>
          <p:cNvPr id="5" name="Picture 5"/>
          <p:cNvPicPr>
            <a:picLocks noChangeAspect="1"/>
          </p:cNvPicPr>
          <p:nvPr/>
        </p:nvPicPr>
        <p:blipFill>
          <a:blip r:embed="rId2"/>
          <a:srcRect/>
          <a:stretch>
            <a:fillRect/>
          </a:stretch>
        </p:blipFill>
        <p:spPr>
          <a:xfrm flipH="1">
            <a:off x="14221701" y="392517"/>
            <a:ext cx="3958208" cy="18999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039183"/>
            <a:ext cx="16230600" cy="5613401"/>
          </a:xfrm>
          <a:prstGeom prst="rect">
            <a:avLst/>
          </a:prstGeom>
        </p:spPr>
        <p:txBody>
          <a:bodyPr lIns="0" tIns="0" rIns="0" bIns="0" rtlCol="0" anchor="t">
            <a:spAutoFit/>
          </a:bodyPr>
          <a:lstStyle/>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Indexing: Access a single character by its position.</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Slicing: Extract a portion (substring) from a string.</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Example : s = "Python"</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print(s[0])        # P</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print(s[-1])       # n</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print(s[0:4])    # Pyth (substring from index 0 to 3)</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print(s[:3])       # Pyt (from start to index 2)</a:t>
            </a:r>
          </a:p>
          <a:p>
            <a:pPr marL="863588" lvl="1" indent="-431794" algn="l">
              <a:lnSpc>
                <a:spcPts val="5599"/>
              </a:lnSpc>
              <a:buFont typeface="Arial"/>
              <a:buChar char="•"/>
            </a:pPr>
            <a:r>
              <a:rPr lang="en-US" sz="3999">
                <a:solidFill>
                  <a:srgbClr val="3428BA"/>
                </a:solidFill>
                <a:latin typeface="Canva Sans"/>
                <a:ea typeface="Canva Sans"/>
                <a:cs typeface="Canva Sans"/>
                <a:sym typeface="Canva Sans"/>
              </a:rPr>
              <a:t>print(s[2:])       # thon (from index 2 to end)</a:t>
            </a:r>
          </a:p>
        </p:txBody>
      </p:sp>
      <p:pic>
        <p:nvPicPr>
          <p:cNvPr id="3" name="Picture 3"/>
          <p:cNvPicPr>
            <a:picLocks noChangeAspect="1"/>
          </p:cNvPicPr>
          <p:nvPr/>
        </p:nvPicPr>
        <p:blipFill>
          <a:blip r:embed="rId2"/>
          <a:srcRect/>
          <a:stretch>
            <a:fillRect/>
          </a:stretch>
        </p:blipFill>
        <p:spPr>
          <a:xfrm flipH="1">
            <a:off x="14221701" y="392517"/>
            <a:ext cx="3958208" cy="1899940"/>
          </a:xfrm>
          <a:prstGeom prst="rect">
            <a:avLst/>
          </a:prstGeom>
        </p:spPr>
      </p:pic>
      <p:pic>
        <p:nvPicPr>
          <p:cNvPr id="4" name="Picture 4"/>
          <p:cNvPicPr>
            <a:picLocks noChangeAspect="1"/>
          </p:cNvPicPr>
          <p:nvPr/>
        </p:nvPicPr>
        <p:blipFill>
          <a:blip r:embed="rId2"/>
          <a:srcRect/>
          <a:stretch>
            <a:fillRect/>
          </a:stretch>
        </p:blipFill>
        <p:spPr>
          <a:xfrm flipH="1">
            <a:off x="15047715" y="8731663"/>
            <a:ext cx="3240285" cy="1555337"/>
          </a:xfrm>
          <a:prstGeom prst="rect">
            <a:avLst/>
          </a:prstGeom>
        </p:spPr>
      </p:pic>
      <p:sp>
        <p:nvSpPr>
          <p:cNvPr id="5" name="TextBox 5"/>
          <p:cNvSpPr txBox="1"/>
          <p:nvPr/>
        </p:nvSpPr>
        <p:spPr>
          <a:xfrm>
            <a:off x="2775625" y="1028479"/>
            <a:ext cx="12736750" cy="732790"/>
          </a:xfrm>
          <a:prstGeom prst="rect">
            <a:avLst/>
          </a:prstGeom>
        </p:spPr>
        <p:txBody>
          <a:bodyPr lIns="0" tIns="0" rIns="0" bIns="0" rtlCol="0" anchor="t">
            <a:spAutoFit/>
          </a:bodyPr>
          <a:lstStyle/>
          <a:p>
            <a:pPr algn="ctr">
              <a:lnSpc>
                <a:spcPts val="5555"/>
              </a:lnSpc>
            </a:pPr>
            <a:r>
              <a:rPr lang="en-US" sz="5500">
                <a:solidFill>
                  <a:srgbClr val="3428BA"/>
                </a:solidFill>
                <a:latin typeface="Anton"/>
                <a:ea typeface="Anton"/>
                <a:cs typeface="Anton"/>
                <a:sym typeface="Anton"/>
              </a:rPr>
              <a:t>STRING SLICES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4078</Words>
  <Application>Microsoft Office PowerPoint</Application>
  <PresentationFormat>Custom</PresentationFormat>
  <Paragraphs>519</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Canva Sans</vt:lpstr>
      <vt:lpstr>Calibri</vt:lpstr>
      <vt:lpstr>Canva Sans Bold</vt:lpstr>
      <vt:lpstr>Anton</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Dhirendra</dc:creator>
  <cp:lastModifiedBy>DHIRENDRA TIWARI</cp:lastModifiedBy>
  <cp:revision>2</cp:revision>
  <dcterms:created xsi:type="dcterms:W3CDTF">2006-08-16T00:00:00Z</dcterms:created>
  <dcterms:modified xsi:type="dcterms:W3CDTF">2025-10-24T10:00:37Z</dcterms:modified>
  <dc:identifier>DAGzTB60jjw</dc:identifier>
</cp:coreProperties>
</file>